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48" r:id="rId2"/>
  </p:sldMasterIdLst>
  <p:notesMasterIdLst>
    <p:notesMasterId r:id="rId25"/>
  </p:notesMasterIdLst>
  <p:sldIdLst>
    <p:sldId id="293" r:id="rId3"/>
    <p:sldId id="329" r:id="rId4"/>
    <p:sldId id="295" r:id="rId5"/>
    <p:sldId id="289" r:id="rId6"/>
    <p:sldId id="317" r:id="rId7"/>
    <p:sldId id="315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8" r:id="rId17"/>
    <p:sldId id="296" r:id="rId18"/>
    <p:sldId id="303" r:id="rId19"/>
    <p:sldId id="314" r:id="rId20"/>
    <p:sldId id="326" r:id="rId21"/>
    <p:sldId id="304" r:id="rId22"/>
    <p:sldId id="311" r:id="rId23"/>
    <p:sldId id="3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ACAC"/>
    <a:srgbClr val="A51C30"/>
    <a:srgbClr val="FFA7A7"/>
    <a:srgbClr val="FFF8F8"/>
    <a:srgbClr val="FFC285"/>
    <a:srgbClr val="E3576B"/>
    <a:srgbClr val="595959"/>
    <a:srgbClr val="FFF4F4"/>
    <a:srgbClr val="FF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F0329-76B6-4580-928F-F22ED33260D4}" v="657" dt="2022-05-12T04:57:26.184"/>
    <p1510:client id="{598C4456-329C-4DB3-B266-6053EE307D82}" v="186" dt="2022-05-12T02:05:00.287"/>
    <p1510:client id="{8298608F-A7EF-7143-930B-269C9ACCDF4C}" v="254" dt="2022-05-12T17:32:07.800"/>
    <p1510:client id="{8AFE7530-8328-4AA7-8122-D67A076F9B6B}" v="179" dt="2022-05-12T02:09:10.593"/>
    <p1510:client id="{99DCA544-65AC-4D23-85A1-60C7B8234B83}" v="4" dt="2022-05-12T14:54:03.110"/>
    <p1510:client id="{AE52EBC3-35CC-4EF6-B210-65C3539B64E5}" v="1" dt="2022-05-12T02:12:42.383"/>
    <p1510:client id="{D97ADF34-8B4A-4D77-806F-A7BD43CC6C2D}" v="786" dt="2022-05-12T05:03:54.28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E_5E37C12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E_5E37C123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E_5E37C123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E_5E37C123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85EDC6D9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85EDC6D9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85EDC6D9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7_85EDC6D9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0.84</c:v>
                </c:pt>
                <c:pt idx="1">
                  <c:v>0.76</c:v>
                </c:pt>
                <c:pt idx="2">
                  <c:v>0.88</c:v>
                </c:pt>
                <c:pt idx="3">
                  <c:v>0.9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2-4CE2-A0D9-A9ADD49B1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in val="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0.97</c:v>
                </c:pt>
                <c:pt idx="1">
                  <c:v>0.78</c:v>
                </c:pt>
                <c:pt idx="2">
                  <c:v>0.94</c:v>
                </c:pt>
                <c:pt idx="3">
                  <c:v>0.96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5-4B40-90E9-B157FC6E9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Score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0.86</c:v>
                </c:pt>
                <c:pt idx="1">
                  <c:v>0.75</c:v>
                </c:pt>
                <c:pt idx="2">
                  <c:v>0.87</c:v>
                </c:pt>
                <c:pt idx="3">
                  <c:v>0.89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0-44F1-9DE9-DBBD3A62C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0.77</c:v>
                </c:pt>
                <c:pt idx="1">
                  <c:v>0.73</c:v>
                </c:pt>
                <c:pt idx="2">
                  <c:v>0.81</c:v>
                </c:pt>
                <c:pt idx="3">
                  <c:v>0.83</c:v>
                </c:pt>
                <c:pt idx="4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D6-4C9B-8FBE-A799D70E7A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gradFill flip="none" rotWithShape="1">
              <a:gsLst>
                <a:gs pos="0">
                  <a:srgbClr val="9E0000"/>
                </a:gs>
                <a:gs pos="50000">
                  <a:srgbClr val="EE0000"/>
                </a:gs>
                <a:gs pos="100000">
                  <a:srgbClr val="FF9F9F"/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0.84</c:v>
                </c:pt>
                <c:pt idx="1">
                  <c:v>0.76</c:v>
                </c:pt>
                <c:pt idx="2">
                  <c:v>0.88</c:v>
                </c:pt>
                <c:pt idx="3">
                  <c:v>0.9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32-4CE2-A0D9-A9ADD49B1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in val="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0.97</c:v>
                </c:pt>
                <c:pt idx="1">
                  <c:v>0.78</c:v>
                </c:pt>
                <c:pt idx="2">
                  <c:v>0.94</c:v>
                </c:pt>
                <c:pt idx="3">
                  <c:v>0.96</c:v>
                </c:pt>
                <c:pt idx="4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45-4B40-90E9-B157FC6E9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Score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0.86</c:v>
                </c:pt>
                <c:pt idx="1">
                  <c:v>0.75</c:v>
                </c:pt>
                <c:pt idx="2">
                  <c:v>0.87</c:v>
                </c:pt>
                <c:pt idx="3">
                  <c:v>0.89</c:v>
                </c:pt>
                <c:pt idx="4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30-44F1-9DE9-DBBD3A62C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Recall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Keywords</c:v>
                </c:pt>
                <c:pt idx="1">
                  <c:v>Gensim</c:v>
                </c:pt>
                <c:pt idx="2">
                  <c:v>TF-IDF</c:v>
                </c:pt>
                <c:pt idx="3">
                  <c:v>BERT</c:v>
                </c:pt>
                <c:pt idx="4">
                  <c:v>BERTweet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0.77</c:v>
                </c:pt>
                <c:pt idx="1">
                  <c:v>0.73</c:v>
                </c:pt>
                <c:pt idx="2">
                  <c:v>0.81</c:v>
                </c:pt>
                <c:pt idx="3">
                  <c:v>0.83</c:v>
                </c:pt>
                <c:pt idx="4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D6-4C9B-8FBE-A799D70E7A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1DF16-EF03-4EFA-B7A6-F4A60F5503E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D998367-A8F9-4CCC-9C45-B26CD66B4932}">
      <dgm:prSet custT="1"/>
      <dgm:spPr/>
      <dgm:t>
        <a:bodyPr/>
        <a:lstStyle/>
        <a:p>
          <a:r>
            <a:rPr lang="en-US" sz="2000" b="1">
              <a:latin typeface="Microsoft YaHei" panose="020B0503020204020204" pitchFamily="34" charset="-122"/>
              <a:ea typeface="Microsoft YaHei" panose="020B0503020204020204" pitchFamily="34" charset="-122"/>
            </a:rPr>
            <a:t>Consider more general tweets about symptoms</a:t>
          </a:r>
        </a:p>
      </dgm:t>
    </dgm:pt>
    <dgm:pt modelId="{1B4B3562-6FAE-4761-B57D-08BAF41398C0}" type="parTrans" cxnId="{6B808303-131D-4E04-B533-D7C81C728555}">
      <dgm:prSet/>
      <dgm:spPr/>
      <dgm:t>
        <a:bodyPr/>
        <a:lstStyle/>
        <a:p>
          <a:endParaRPr lang="en-US" sz="1600" b="1"/>
        </a:p>
      </dgm:t>
    </dgm:pt>
    <dgm:pt modelId="{15D017F1-8FFE-4406-B330-1FACAD94E2B6}" type="sibTrans" cxnId="{6B808303-131D-4E04-B533-D7C81C728555}">
      <dgm:prSet phldrT="1" phldr="0" custT="1"/>
      <dgm:spPr/>
      <dgm:t>
        <a:bodyPr/>
        <a:lstStyle/>
        <a:p>
          <a:r>
            <a:rPr lang="en-US" sz="1600" b="1"/>
            <a:t>1</a:t>
          </a:r>
        </a:p>
      </dgm:t>
    </dgm:pt>
    <dgm:pt modelId="{7424FB6C-CCCC-4274-AE17-C2D57B0B4E19}">
      <dgm:prSet custT="1"/>
      <dgm:spPr/>
      <dgm:t>
        <a:bodyPr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Identify tweets that are related to actual disease case</a:t>
          </a:r>
        </a:p>
      </dgm:t>
    </dgm:pt>
    <dgm:pt modelId="{34027D97-E3E7-452F-BC21-235F35BBD02A}" type="parTrans" cxnId="{A2447830-717F-437E-A6AC-EEFD72CE923B}">
      <dgm:prSet/>
      <dgm:spPr/>
      <dgm:t>
        <a:bodyPr/>
        <a:lstStyle/>
        <a:p>
          <a:endParaRPr lang="en-US" sz="1600" b="1"/>
        </a:p>
      </dgm:t>
    </dgm:pt>
    <dgm:pt modelId="{7D6B6CB3-A5D0-4768-B94F-4EF9FC5B3372}" type="sibTrans" cxnId="{A2447830-717F-437E-A6AC-EEFD72CE923B}">
      <dgm:prSet phldrT="2" phldr="0" custT="1"/>
      <dgm:spPr/>
      <dgm:t>
        <a:bodyPr/>
        <a:lstStyle/>
        <a:p>
          <a:r>
            <a:rPr lang="en-US" sz="1600" b="1"/>
            <a:t>2</a:t>
          </a:r>
        </a:p>
      </dgm:t>
    </dgm:pt>
    <dgm:pt modelId="{FBFF3839-4631-48F3-AEBD-6F11B1B85F0F}">
      <dgm:prSet custT="1"/>
      <dgm:spPr/>
      <dgm:t>
        <a:bodyPr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Gather more data for monthly case counts</a:t>
          </a:r>
        </a:p>
      </dgm:t>
    </dgm:pt>
    <dgm:pt modelId="{B631FA5D-BF53-4E8D-BB12-F3BB37C3E819}" type="parTrans" cxnId="{F218B605-6DBF-43AF-B05E-527E8A8ADDD2}">
      <dgm:prSet/>
      <dgm:spPr/>
      <dgm:t>
        <a:bodyPr/>
        <a:lstStyle/>
        <a:p>
          <a:endParaRPr lang="en-US" sz="1600" b="1"/>
        </a:p>
      </dgm:t>
    </dgm:pt>
    <dgm:pt modelId="{0AB19451-5512-4E1D-B1BF-6B07DDBB101C}" type="sibTrans" cxnId="{F218B605-6DBF-43AF-B05E-527E8A8ADDD2}">
      <dgm:prSet phldrT="3" phldr="0" custT="1"/>
      <dgm:spPr/>
      <dgm:t>
        <a:bodyPr/>
        <a:lstStyle/>
        <a:p>
          <a:r>
            <a:rPr lang="en-US" sz="1600" b="1"/>
            <a:t>3</a:t>
          </a:r>
        </a:p>
      </dgm:t>
    </dgm:pt>
    <dgm:pt modelId="{EE58BCBB-C13E-8A4F-B2FC-4DE710D255B7}" type="pres">
      <dgm:prSet presAssocID="{C151DF16-EF03-4EFA-B7A6-F4A60F5503E1}" presName="Name0" presStyleCnt="0">
        <dgm:presLayoutVars>
          <dgm:animLvl val="lvl"/>
          <dgm:resizeHandles val="exact"/>
        </dgm:presLayoutVars>
      </dgm:prSet>
      <dgm:spPr/>
    </dgm:pt>
    <dgm:pt modelId="{B88850BF-264C-7A4E-9250-8CFE19165845}" type="pres">
      <dgm:prSet presAssocID="{ED998367-A8F9-4CCC-9C45-B26CD66B4932}" presName="compositeNode" presStyleCnt="0">
        <dgm:presLayoutVars>
          <dgm:bulletEnabled val="1"/>
        </dgm:presLayoutVars>
      </dgm:prSet>
      <dgm:spPr/>
    </dgm:pt>
    <dgm:pt modelId="{636E5453-B5F4-1041-A5E0-772B50C3922F}" type="pres">
      <dgm:prSet presAssocID="{ED998367-A8F9-4CCC-9C45-B26CD66B4932}" presName="bgRect" presStyleLbl="bgAccFollowNode1" presStyleIdx="0" presStyleCnt="3"/>
      <dgm:spPr/>
    </dgm:pt>
    <dgm:pt modelId="{9712702E-BC1D-A246-BDF2-154ACAC7FEEB}" type="pres">
      <dgm:prSet presAssocID="{15D017F1-8FFE-4406-B330-1FACAD94E2B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5AC1975-F60C-9C48-92A5-472733C171B4}" type="pres">
      <dgm:prSet presAssocID="{ED998367-A8F9-4CCC-9C45-B26CD66B4932}" presName="bottomLine" presStyleLbl="alignNode1" presStyleIdx="1" presStyleCnt="6">
        <dgm:presLayoutVars/>
      </dgm:prSet>
      <dgm:spPr/>
    </dgm:pt>
    <dgm:pt modelId="{111ECB49-5FBD-384F-A4F4-6023C3EA1BCF}" type="pres">
      <dgm:prSet presAssocID="{ED998367-A8F9-4CCC-9C45-B26CD66B4932}" presName="nodeText" presStyleLbl="bgAccFollowNode1" presStyleIdx="0" presStyleCnt="3">
        <dgm:presLayoutVars>
          <dgm:bulletEnabled val="1"/>
        </dgm:presLayoutVars>
      </dgm:prSet>
      <dgm:spPr/>
    </dgm:pt>
    <dgm:pt modelId="{8638B175-05AA-5845-A377-425D8D519F3F}" type="pres">
      <dgm:prSet presAssocID="{15D017F1-8FFE-4406-B330-1FACAD94E2B6}" presName="sibTrans" presStyleCnt="0"/>
      <dgm:spPr/>
    </dgm:pt>
    <dgm:pt modelId="{91987A5D-4EEF-4A42-ADBC-0EDAF332E413}" type="pres">
      <dgm:prSet presAssocID="{7424FB6C-CCCC-4274-AE17-C2D57B0B4E19}" presName="compositeNode" presStyleCnt="0">
        <dgm:presLayoutVars>
          <dgm:bulletEnabled val="1"/>
        </dgm:presLayoutVars>
      </dgm:prSet>
      <dgm:spPr/>
    </dgm:pt>
    <dgm:pt modelId="{47425270-9407-B94D-814E-9BCE9B4E8A1B}" type="pres">
      <dgm:prSet presAssocID="{7424FB6C-CCCC-4274-AE17-C2D57B0B4E19}" presName="bgRect" presStyleLbl="bgAccFollowNode1" presStyleIdx="1" presStyleCnt="3"/>
      <dgm:spPr/>
    </dgm:pt>
    <dgm:pt modelId="{22349A9A-9217-5041-A29D-261CD5C6C95E}" type="pres">
      <dgm:prSet presAssocID="{7D6B6CB3-A5D0-4768-B94F-4EF9FC5B337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A3A2C43-748C-1E4E-A1AE-0EEDD6E0FC1B}" type="pres">
      <dgm:prSet presAssocID="{7424FB6C-CCCC-4274-AE17-C2D57B0B4E19}" presName="bottomLine" presStyleLbl="alignNode1" presStyleIdx="3" presStyleCnt="6">
        <dgm:presLayoutVars/>
      </dgm:prSet>
      <dgm:spPr/>
    </dgm:pt>
    <dgm:pt modelId="{25EA3740-8718-3E40-9D43-FE9252E3E972}" type="pres">
      <dgm:prSet presAssocID="{7424FB6C-CCCC-4274-AE17-C2D57B0B4E19}" presName="nodeText" presStyleLbl="bgAccFollowNode1" presStyleIdx="1" presStyleCnt="3">
        <dgm:presLayoutVars>
          <dgm:bulletEnabled val="1"/>
        </dgm:presLayoutVars>
      </dgm:prSet>
      <dgm:spPr/>
    </dgm:pt>
    <dgm:pt modelId="{699F498D-C187-804B-8925-62796770BEE5}" type="pres">
      <dgm:prSet presAssocID="{7D6B6CB3-A5D0-4768-B94F-4EF9FC5B3372}" presName="sibTrans" presStyleCnt="0"/>
      <dgm:spPr/>
    </dgm:pt>
    <dgm:pt modelId="{25D02250-C0A6-EA4E-B97A-DCB0A842FA8B}" type="pres">
      <dgm:prSet presAssocID="{FBFF3839-4631-48F3-AEBD-6F11B1B85F0F}" presName="compositeNode" presStyleCnt="0">
        <dgm:presLayoutVars>
          <dgm:bulletEnabled val="1"/>
        </dgm:presLayoutVars>
      </dgm:prSet>
      <dgm:spPr/>
    </dgm:pt>
    <dgm:pt modelId="{4C7E14E1-1629-7F40-85A5-1CD25EBDDEF1}" type="pres">
      <dgm:prSet presAssocID="{FBFF3839-4631-48F3-AEBD-6F11B1B85F0F}" presName="bgRect" presStyleLbl="bgAccFollowNode1" presStyleIdx="2" presStyleCnt="3"/>
      <dgm:spPr/>
    </dgm:pt>
    <dgm:pt modelId="{25608825-96E1-E84A-9851-E71659140981}" type="pres">
      <dgm:prSet presAssocID="{0AB19451-5512-4E1D-B1BF-6B07DDBB101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36B5B98-3F2B-C047-9FC0-24D44FF1CEE6}" type="pres">
      <dgm:prSet presAssocID="{FBFF3839-4631-48F3-AEBD-6F11B1B85F0F}" presName="bottomLine" presStyleLbl="alignNode1" presStyleIdx="5" presStyleCnt="6">
        <dgm:presLayoutVars/>
      </dgm:prSet>
      <dgm:spPr/>
    </dgm:pt>
    <dgm:pt modelId="{8B696B39-1721-BD47-B645-CE2B81EF8EBD}" type="pres">
      <dgm:prSet presAssocID="{FBFF3839-4631-48F3-AEBD-6F11B1B85F0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4CAFA00-B3FD-E040-A126-8BDC69719A82}" type="presOf" srcId="{ED998367-A8F9-4CCC-9C45-B26CD66B4932}" destId="{111ECB49-5FBD-384F-A4F4-6023C3EA1BCF}" srcOrd="1" destOrd="0" presId="urn:microsoft.com/office/officeart/2016/7/layout/BasicLinearProcessNumbered"/>
    <dgm:cxn modelId="{6B808303-131D-4E04-B533-D7C81C728555}" srcId="{C151DF16-EF03-4EFA-B7A6-F4A60F5503E1}" destId="{ED998367-A8F9-4CCC-9C45-B26CD66B4932}" srcOrd="0" destOrd="0" parTransId="{1B4B3562-6FAE-4761-B57D-08BAF41398C0}" sibTransId="{15D017F1-8FFE-4406-B330-1FACAD94E2B6}"/>
    <dgm:cxn modelId="{F218B605-6DBF-43AF-B05E-527E8A8ADDD2}" srcId="{C151DF16-EF03-4EFA-B7A6-F4A60F5503E1}" destId="{FBFF3839-4631-48F3-AEBD-6F11B1B85F0F}" srcOrd="2" destOrd="0" parTransId="{B631FA5D-BF53-4E8D-BB12-F3BB37C3E819}" sibTransId="{0AB19451-5512-4E1D-B1BF-6B07DDBB101C}"/>
    <dgm:cxn modelId="{638B7913-C042-DD4E-92C0-33924E8947CC}" type="presOf" srcId="{C151DF16-EF03-4EFA-B7A6-F4A60F5503E1}" destId="{EE58BCBB-C13E-8A4F-B2FC-4DE710D255B7}" srcOrd="0" destOrd="0" presId="urn:microsoft.com/office/officeart/2016/7/layout/BasicLinearProcessNumbered"/>
    <dgm:cxn modelId="{F29BA517-7F24-814D-8CF7-A971EA2125DC}" type="presOf" srcId="{7424FB6C-CCCC-4274-AE17-C2D57B0B4E19}" destId="{25EA3740-8718-3E40-9D43-FE9252E3E972}" srcOrd="1" destOrd="0" presId="urn:microsoft.com/office/officeart/2016/7/layout/BasicLinearProcessNumbered"/>
    <dgm:cxn modelId="{A2447830-717F-437E-A6AC-EEFD72CE923B}" srcId="{C151DF16-EF03-4EFA-B7A6-F4A60F5503E1}" destId="{7424FB6C-CCCC-4274-AE17-C2D57B0B4E19}" srcOrd="1" destOrd="0" parTransId="{34027D97-E3E7-452F-BC21-235F35BBD02A}" sibTransId="{7D6B6CB3-A5D0-4768-B94F-4EF9FC5B3372}"/>
    <dgm:cxn modelId="{7D5BAD6B-0E22-5D4D-A4D8-85916949C20F}" type="presOf" srcId="{FBFF3839-4631-48F3-AEBD-6F11B1B85F0F}" destId="{8B696B39-1721-BD47-B645-CE2B81EF8EBD}" srcOrd="1" destOrd="0" presId="urn:microsoft.com/office/officeart/2016/7/layout/BasicLinearProcessNumbered"/>
    <dgm:cxn modelId="{1F0D5E4C-84C0-414F-93BD-7A9BE6BC4650}" type="presOf" srcId="{7424FB6C-CCCC-4274-AE17-C2D57B0B4E19}" destId="{47425270-9407-B94D-814E-9BCE9B4E8A1B}" srcOrd="0" destOrd="0" presId="urn:microsoft.com/office/officeart/2016/7/layout/BasicLinearProcessNumbered"/>
    <dgm:cxn modelId="{D3359F51-7D6B-B14B-8D68-FFE26AA88C32}" type="presOf" srcId="{FBFF3839-4631-48F3-AEBD-6F11B1B85F0F}" destId="{4C7E14E1-1629-7F40-85A5-1CD25EBDDEF1}" srcOrd="0" destOrd="0" presId="urn:microsoft.com/office/officeart/2016/7/layout/BasicLinearProcessNumbered"/>
    <dgm:cxn modelId="{3E22187B-FC17-5244-907D-1E413863290C}" type="presOf" srcId="{15D017F1-8FFE-4406-B330-1FACAD94E2B6}" destId="{9712702E-BC1D-A246-BDF2-154ACAC7FEEB}" srcOrd="0" destOrd="0" presId="urn:microsoft.com/office/officeart/2016/7/layout/BasicLinearProcessNumbered"/>
    <dgm:cxn modelId="{9E0D2588-3165-1248-8434-13212BFC6A8C}" type="presOf" srcId="{ED998367-A8F9-4CCC-9C45-B26CD66B4932}" destId="{636E5453-B5F4-1041-A5E0-772B50C3922F}" srcOrd="0" destOrd="0" presId="urn:microsoft.com/office/officeart/2016/7/layout/BasicLinearProcessNumbered"/>
    <dgm:cxn modelId="{5EBDF48B-22C4-924B-A977-99AF5A823CC2}" type="presOf" srcId="{7D6B6CB3-A5D0-4768-B94F-4EF9FC5B3372}" destId="{22349A9A-9217-5041-A29D-261CD5C6C95E}" srcOrd="0" destOrd="0" presId="urn:microsoft.com/office/officeart/2016/7/layout/BasicLinearProcessNumbered"/>
    <dgm:cxn modelId="{11C3EE99-8D0A-7746-8A4D-79F865B02B1B}" type="presOf" srcId="{0AB19451-5512-4E1D-B1BF-6B07DDBB101C}" destId="{25608825-96E1-E84A-9851-E71659140981}" srcOrd="0" destOrd="0" presId="urn:microsoft.com/office/officeart/2016/7/layout/BasicLinearProcessNumbered"/>
    <dgm:cxn modelId="{CC93390E-E2CC-CF4C-8FE5-E3141114D77E}" type="presParOf" srcId="{EE58BCBB-C13E-8A4F-B2FC-4DE710D255B7}" destId="{B88850BF-264C-7A4E-9250-8CFE19165845}" srcOrd="0" destOrd="0" presId="urn:microsoft.com/office/officeart/2016/7/layout/BasicLinearProcessNumbered"/>
    <dgm:cxn modelId="{A6756699-DA6D-FB49-8DC5-C17FA0A8D5D8}" type="presParOf" srcId="{B88850BF-264C-7A4E-9250-8CFE19165845}" destId="{636E5453-B5F4-1041-A5E0-772B50C3922F}" srcOrd="0" destOrd="0" presId="urn:microsoft.com/office/officeart/2016/7/layout/BasicLinearProcessNumbered"/>
    <dgm:cxn modelId="{55874E25-1B20-6D41-950B-C173E83D13CD}" type="presParOf" srcId="{B88850BF-264C-7A4E-9250-8CFE19165845}" destId="{9712702E-BC1D-A246-BDF2-154ACAC7FEEB}" srcOrd="1" destOrd="0" presId="urn:microsoft.com/office/officeart/2016/7/layout/BasicLinearProcessNumbered"/>
    <dgm:cxn modelId="{AA5E01B8-BD82-5045-BA00-5AB8DC27B47D}" type="presParOf" srcId="{B88850BF-264C-7A4E-9250-8CFE19165845}" destId="{15AC1975-F60C-9C48-92A5-472733C171B4}" srcOrd="2" destOrd="0" presId="urn:microsoft.com/office/officeart/2016/7/layout/BasicLinearProcessNumbered"/>
    <dgm:cxn modelId="{86D83693-1CB6-E94B-BB09-52E089033641}" type="presParOf" srcId="{B88850BF-264C-7A4E-9250-8CFE19165845}" destId="{111ECB49-5FBD-384F-A4F4-6023C3EA1BCF}" srcOrd="3" destOrd="0" presId="urn:microsoft.com/office/officeart/2016/7/layout/BasicLinearProcessNumbered"/>
    <dgm:cxn modelId="{CF829D53-AB79-4E43-8E81-54FD0A2765F6}" type="presParOf" srcId="{EE58BCBB-C13E-8A4F-B2FC-4DE710D255B7}" destId="{8638B175-05AA-5845-A377-425D8D519F3F}" srcOrd="1" destOrd="0" presId="urn:microsoft.com/office/officeart/2016/7/layout/BasicLinearProcessNumbered"/>
    <dgm:cxn modelId="{222A7605-86B1-1749-9C8F-FC41667592C0}" type="presParOf" srcId="{EE58BCBB-C13E-8A4F-B2FC-4DE710D255B7}" destId="{91987A5D-4EEF-4A42-ADBC-0EDAF332E413}" srcOrd="2" destOrd="0" presId="urn:microsoft.com/office/officeart/2016/7/layout/BasicLinearProcessNumbered"/>
    <dgm:cxn modelId="{5515ED3F-36F8-9842-A2C1-B41C12A28881}" type="presParOf" srcId="{91987A5D-4EEF-4A42-ADBC-0EDAF332E413}" destId="{47425270-9407-B94D-814E-9BCE9B4E8A1B}" srcOrd="0" destOrd="0" presId="urn:microsoft.com/office/officeart/2016/7/layout/BasicLinearProcessNumbered"/>
    <dgm:cxn modelId="{D9A92DE3-0F25-044D-A59C-5DD2AD96F379}" type="presParOf" srcId="{91987A5D-4EEF-4A42-ADBC-0EDAF332E413}" destId="{22349A9A-9217-5041-A29D-261CD5C6C95E}" srcOrd="1" destOrd="0" presId="urn:microsoft.com/office/officeart/2016/7/layout/BasicLinearProcessNumbered"/>
    <dgm:cxn modelId="{CA7C0D70-FD53-254B-BD2B-78712FC818D8}" type="presParOf" srcId="{91987A5D-4EEF-4A42-ADBC-0EDAF332E413}" destId="{8A3A2C43-748C-1E4E-A1AE-0EEDD6E0FC1B}" srcOrd="2" destOrd="0" presId="urn:microsoft.com/office/officeart/2016/7/layout/BasicLinearProcessNumbered"/>
    <dgm:cxn modelId="{963AEF2E-766F-9447-83F8-FE1284984AA2}" type="presParOf" srcId="{91987A5D-4EEF-4A42-ADBC-0EDAF332E413}" destId="{25EA3740-8718-3E40-9D43-FE9252E3E972}" srcOrd="3" destOrd="0" presId="urn:microsoft.com/office/officeart/2016/7/layout/BasicLinearProcessNumbered"/>
    <dgm:cxn modelId="{A42BE685-E49B-B342-9E9A-E3CBFC3234FD}" type="presParOf" srcId="{EE58BCBB-C13E-8A4F-B2FC-4DE710D255B7}" destId="{699F498D-C187-804B-8925-62796770BEE5}" srcOrd="3" destOrd="0" presId="urn:microsoft.com/office/officeart/2016/7/layout/BasicLinearProcessNumbered"/>
    <dgm:cxn modelId="{D7D89721-8B13-7C4A-BEC6-C1ABEB963A66}" type="presParOf" srcId="{EE58BCBB-C13E-8A4F-B2FC-4DE710D255B7}" destId="{25D02250-C0A6-EA4E-B97A-DCB0A842FA8B}" srcOrd="4" destOrd="0" presId="urn:microsoft.com/office/officeart/2016/7/layout/BasicLinearProcessNumbered"/>
    <dgm:cxn modelId="{506F0B45-B995-054E-A747-0C3EBF9556FB}" type="presParOf" srcId="{25D02250-C0A6-EA4E-B97A-DCB0A842FA8B}" destId="{4C7E14E1-1629-7F40-85A5-1CD25EBDDEF1}" srcOrd="0" destOrd="0" presId="urn:microsoft.com/office/officeart/2016/7/layout/BasicLinearProcessNumbered"/>
    <dgm:cxn modelId="{FDCB4188-811C-DA42-AAD8-C80BB6D1E437}" type="presParOf" srcId="{25D02250-C0A6-EA4E-B97A-DCB0A842FA8B}" destId="{25608825-96E1-E84A-9851-E71659140981}" srcOrd="1" destOrd="0" presId="urn:microsoft.com/office/officeart/2016/7/layout/BasicLinearProcessNumbered"/>
    <dgm:cxn modelId="{2F3013A9-6E9F-3C4A-A7DD-52E3DAE8C81B}" type="presParOf" srcId="{25D02250-C0A6-EA4E-B97A-DCB0A842FA8B}" destId="{036B5B98-3F2B-C047-9FC0-24D44FF1CEE6}" srcOrd="2" destOrd="0" presId="urn:microsoft.com/office/officeart/2016/7/layout/BasicLinearProcessNumbered"/>
    <dgm:cxn modelId="{F4A8D887-D2A3-9F49-A29F-7C547B5A0A54}" type="presParOf" srcId="{25D02250-C0A6-EA4E-B97A-DCB0A842FA8B}" destId="{8B696B39-1721-BD47-B645-CE2B81EF8EB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51DF16-EF03-4EFA-B7A6-F4A60F5503E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D998367-A8F9-4CCC-9C45-B26CD66B4932}">
      <dgm:prSet custT="1"/>
      <dgm:spPr/>
      <dgm:t>
        <a:bodyPr/>
        <a:lstStyle/>
        <a:p>
          <a:r>
            <a:rPr lang="en-US" sz="1600" b="1">
              <a:latin typeface="Microsoft YaHei"/>
              <a:ea typeface="Microsoft YaHei"/>
            </a:rPr>
            <a:t>Consider more general tweets about symptoms</a:t>
          </a:r>
        </a:p>
      </dgm:t>
    </dgm:pt>
    <dgm:pt modelId="{1B4B3562-6FAE-4761-B57D-08BAF41398C0}" type="parTrans" cxnId="{6B808303-131D-4E04-B533-D7C81C728555}">
      <dgm:prSet/>
      <dgm:spPr/>
      <dgm:t>
        <a:bodyPr/>
        <a:lstStyle/>
        <a:p>
          <a:endParaRPr lang="en-US" sz="1600"/>
        </a:p>
      </dgm:t>
    </dgm:pt>
    <dgm:pt modelId="{15D017F1-8FFE-4406-B330-1FACAD94E2B6}" type="sibTrans" cxnId="{6B808303-131D-4E04-B533-D7C81C728555}">
      <dgm:prSet phldrT="1" phldr="0" custT="1"/>
      <dgm:spPr/>
      <dgm:t>
        <a:bodyPr/>
        <a:lstStyle/>
        <a:p>
          <a:r>
            <a:rPr lang="en-US" sz="1600"/>
            <a:t>1</a:t>
          </a:r>
        </a:p>
      </dgm:t>
    </dgm:pt>
    <dgm:pt modelId="{7424FB6C-CCCC-4274-AE17-C2D57B0B4E19}">
      <dgm:prSet custT="1"/>
      <dgm:spPr/>
      <dgm:t>
        <a:bodyPr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Microsoft YaHei"/>
              <a:ea typeface="Microsoft YaHei"/>
              <a:cs typeface="+mn-cs"/>
            </a:rPr>
            <a:t>Identify tweets that are related to actual disease case</a:t>
          </a:r>
        </a:p>
      </dgm:t>
    </dgm:pt>
    <dgm:pt modelId="{34027D97-E3E7-452F-BC21-235F35BBD02A}" type="parTrans" cxnId="{A2447830-717F-437E-A6AC-EEFD72CE923B}">
      <dgm:prSet/>
      <dgm:spPr/>
      <dgm:t>
        <a:bodyPr/>
        <a:lstStyle/>
        <a:p>
          <a:endParaRPr lang="en-US" sz="1600"/>
        </a:p>
      </dgm:t>
    </dgm:pt>
    <dgm:pt modelId="{7D6B6CB3-A5D0-4768-B94F-4EF9FC5B3372}" type="sibTrans" cxnId="{A2447830-717F-437E-A6AC-EEFD72CE923B}">
      <dgm:prSet phldrT="2" phldr="0" custT="1"/>
      <dgm:spPr/>
      <dgm:t>
        <a:bodyPr/>
        <a:lstStyle/>
        <a:p>
          <a:r>
            <a:rPr lang="en-US" sz="1600"/>
            <a:t>2</a:t>
          </a:r>
        </a:p>
      </dgm:t>
    </dgm:pt>
    <dgm:pt modelId="{FBFF3839-4631-48F3-AEBD-6F11B1B85F0F}">
      <dgm:prSet custT="1"/>
      <dgm:spPr/>
      <dgm:t>
        <a:bodyPr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Microsoft YaHei"/>
              <a:ea typeface="Microsoft YaHei"/>
              <a:cs typeface="+mn-cs"/>
            </a:rPr>
            <a:t>Gather more data for monthly case counts</a:t>
          </a:r>
        </a:p>
      </dgm:t>
    </dgm:pt>
    <dgm:pt modelId="{B631FA5D-BF53-4E8D-BB12-F3BB37C3E819}" type="parTrans" cxnId="{F218B605-6DBF-43AF-B05E-527E8A8ADDD2}">
      <dgm:prSet/>
      <dgm:spPr/>
      <dgm:t>
        <a:bodyPr/>
        <a:lstStyle/>
        <a:p>
          <a:endParaRPr lang="en-US" sz="1600"/>
        </a:p>
      </dgm:t>
    </dgm:pt>
    <dgm:pt modelId="{0AB19451-5512-4E1D-B1BF-6B07DDBB101C}" type="sibTrans" cxnId="{F218B605-6DBF-43AF-B05E-527E8A8ADDD2}">
      <dgm:prSet phldrT="3" phldr="0" custT="1"/>
      <dgm:spPr/>
      <dgm:t>
        <a:bodyPr/>
        <a:lstStyle/>
        <a:p>
          <a:r>
            <a:rPr lang="en-US" sz="1600"/>
            <a:t>3</a:t>
          </a:r>
        </a:p>
      </dgm:t>
    </dgm:pt>
    <dgm:pt modelId="{EE58BCBB-C13E-8A4F-B2FC-4DE710D255B7}" type="pres">
      <dgm:prSet presAssocID="{C151DF16-EF03-4EFA-B7A6-F4A60F5503E1}" presName="Name0" presStyleCnt="0">
        <dgm:presLayoutVars>
          <dgm:animLvl val="lvl"/>
          <dgm:resizeHandles val="exact"/>
        </dgm:presLayoutVars>
      </dgm:prSet>
      <dgm:spPr/>
    </dgm:pt>
    <dgm:pt modelId="{B88850BF-264C-7A4E-9250-8CFE19165845}" type="pres">
      <dgm:prSet presAssocID="{ED998367-A8F9-4CCC-9C45-B26CD66B4932}" presName="compositeNode" presStyleCnt="0">
        <dgm:presLayoutVars>
          <dgm:bulletEnabled val="1"/>
        </dgm:presLayoutVars>
      </dgm:prSet>
      <dgm:spPr/>
    </dgm:pt>
    <dgm:pt modelId="{636E5453-B5F4-1041-A5E0-772B50C3922F}" type="pres">
      <dgm:prSet presAssocID="{ED998367-A8F9-4CCC-9C45-B26CD66B4932}" presName="bgRect" presStyleLbl="bgAccFollowNode1" presStyleIdx="0" presStyleCnt="3"/>
      <dgm:spPr/>
    </dgm:pt>
    <dgm:pt modelId="{9712702E-BC1D-A246-BDF2-154ACAC7FEEB}" type="pres">
      <dgm:prSet presAssocID="{15D017F1-8FFE-4406-B330-1FACAD94E2B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5AC1975-F60C-9C48-92A5-472733C171B4}" type="pres">
      <dgm:prSet presAssocID="{ED998367-A8F9-4CCC-9C45-B26CD66B4932}" presName="bottomLine" presStyleLbl="alignNode1" presStyleIdx="1" presStyleCnt="6">
        <dgm:presLayoutVars/>
      </dgm:prSet>
      <dgm:spPr/>
    </dgm:pt>
    <dgm:pt modelId="{111ECB49-5FBD-384F-A4F4-6023C3EA1BCF}" type="pres">
      <dgm:prSet presAssocID="{ED998367-A8F9-4CCC-9C45-B26CD66B4932}" presName="nodeText" presStyleLbl="bgAccFollowNode1" presStyleIdx="0" presStyleCnt="3">
        <dgm:presLayoutVars>
          <dgm:bulletEnabled val="1"/>
        </dgm:presLayoutVars>
      </dgm:prSet>
      <dgm:spPr/>
    </dgm:pt>
    <dgm:pt modelId="{8638B175-05AA-5845-A377-425D8D519F3F}" type="pres">
      <dgm:prSet presAssocID="{15D017F1-8FFE-4406-B330-1FACAD94E2B6}" presName="sibTrans" presStyleCnt="0"/>
      <dgm:spPr/>
    </dgm:pt>
    <dgm:pt modelId="{91987A5D-4EEF-4A42-ADBC-0EDAF332E413}" type="pres">
      <dgm:prSet presAssocID="{7424FB6C-CCCC-4274-AE17-C2D57B0B4E19}" presName="compositeNode" presStyleCnt="0">
        <dgm:presLayoutVars>
          <dgm:bulletEnabled val="1"/>
        </dgm:presLayoutVars>
      </dgm:prSet>
      <dgm:spPr/>
    </dgm:pt>
    <dgm:pt modelId="{47425270-9407-B94D-814E-9BCE9B4E8A1B}" type="pres">
      <dgm:prSet presAssocID="{7424FB6C-CCCC-4274-AE17-C2D57B0B4E19}" presName="bgRect" presStyleLbl="bgAccFollowNode1" presStyleIdx="1" presStyleCnt="3"/>
      <dgm:spPr/>
    </dgm:pt>
    <dgm:pt modelId="{22349A9A-9217-5041-A29D-261CD5C6C95E}" type="pres">
      <dgm:prSet presAssocID="{7D6B6CB3-A5D0-4768-B94F-4EF9FC5B337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A3A2C43-748C-1E4E-A1AE-0EEDD6E0FC1B}" type="pres">
      <dgm:prSet presAssocID="{7424FB6C-CCCC-4274-AE17-C2D57B0B4E19}" presName="bottomLine" presStyleLbl="alignNode1" presStyleIdx="3" presStyleCnt="6">
        <dgm:presLayoutVars/>
      </dgm:prSet>
      <dgm:spPr/>
    </dgm:pt>
    <dgm:pt modelId="{25EA3740-8718-3E40-9D43-FE9252E3E972}" type="pres">
      <dgm:prSet presAssocID="{7424FB6C-CCCC-4274-AE17-C2D57B0B4E19}" presName="nodeText" presStyleLbl="bgAccFollowNode1" presStyleIdx="1" presStyleCnt="3">
        <dgm:presLayoutVars>
          <dgm:bulletEnabled val="1"/>
        </dgm:presLayoutVars>
      </dgm:prSet>
      <dgm:spPr/>
    </dgm:pt>
    <dgm:pt modelId="{699F498D-C187-804B-8925-62796770BEE5}" type="pres">
      <dgm:prSet presAssocID="{7D6B6CB3-A5D0-4768-B94F-4EF9FC5B3372}" presName="sibTrans" presStyleCnt="0"/>
      <dgm:spPr/>
    </dgm:pt>
    <dgm:pt modelId="{25D02250-C0A6-EA4E-B97A-DCB0A842FA8B}" type="pres">
      <dgm:prSet presAssocID="{FBFF3839-4631-48F3-AEBD-6F11B1B85F0F}" presName="compositeNode" presStyleCnt="0">
        <dgm:presLayoutVars>
          <dgm:bulletEnabled val="1"/>
        </dgm:presLayoutVars>
      </dgm:prSet>
      <dgm:spPr/>
    </dgm:pt>
    <dgm:pt modelId="{4C7E14E1-1629-7F40-85A5-1CD25EBDDEF1}" type="pres">
      <dgm:prSet presAssocID="{FBFF3839-4631-48F3-AEBD-6F11B1B85F0F}" presName="bgRect" presStyleLbl="bgAccFollowNode1" presStyleIdx="2" presStyleCnt="3"/>
      <dgm:spPr/>
    </dgm:pt>
    <dgm:pt modelId="{25608825-96E1-E84A-9851-E71659140981}" type="pres">
      <dgm:prSet presAssocID="{0AB19451-5512-4E1D-B1BF-6B07DDBB101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36B5B98-3F2B-C047-9FC0-24D44FF1CEE6}" type="pres">
      <dgm:prSet presAssocID="{FBFF3839-4631-48F3-AEBD-6F11B1B85F0F}" presName="bottomLine" presStyleLbl="alignNode1" presStyleIdx="5" presStyleCnt="6">
        <dgm:presLayoutVars/>
      </dgm:prSet>
      <dgm:spPr/>
    </dgm:pt>
    <dgm:pt modelId="{8B696B39-1721-BD47-B645-CE2B81EF8EBD}" type="pres">
      <dgm:prSet presAssocID="{FBFF3839-4631-48F3-AEBD-6F11B1B85F0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4CAFA00-B3FD-E040-A126-8BDC69719A82}" type="presOf" srcId="{ED998367-A8F9-4CCC-9C45-B26CD66B4932}" destId="{111ECB49-5FBD-384F-A4F4-6023C3EA1BCF}" srcOrd="1" destOrd="0" presId="urn:microsoft.com/office/officeart/2016/7/layout/BasicLinearProcessNumbered"/>
    <dgm:cxn modelId="{6B808303-131D-4E04-B533-D7C81C728555}" srcId="{C151DF16-EF03-4EFA-B7A6-F4A60F5503E1}" destId="{ED998367-A8F9-4CCC-9C45-B26CD66B4932}" srcOrd="0" destOrd="0" parTransId="{1B4B3562-6FAE-4761-B57D-08BAF41398C0}" sibTransId="{15D017F1-8FFE-4406-B330-1FACAD94E2B6}"/>
    <dgm:cxn modelId="{F218B605-6DBF-43AF-B05E-527E8A8ADDD2}" srcId="{C151DF16-EF03-4EFA-B7A6-F4A60F5503E1}" destId="{FBFF3839-4631-48F3-AEBD-6F11B1B85F0F}" srcOrd="2" destOrd="0" parTransId="{B631FA5D-BF53-4E8D-BB12-F3BB37C3E819}" sibTransId="{0AB19451-5512-4E1D-B1BF-6B07DDBB101C}"/>
    <dgm:cxn modelId="{638B7913-C042-DD4E-92C0-33924E8947CC}" type="presOf" srcId="{C151DF16-EF03-4EFA-B7A6-F4A60F5503E1}" destId="{EE58BCBB-C13E-8A4F-B2FC-4DE710D255B7}" srcOrd="0" destOrd="0" presId="urn:microsoft.com/office/officeart/2016/7/layout/BasicLinearProcessNumbered"/>
    <dgm:cxn modelId="{F29BA517-7F24-814D-8CF7-A971EA2125DC}" type="presOf" srcId="{7424FB6C-CCCC-4274-AE17-C2D57B0B4E19}" destId="{25EA3740-8718-3E40-9D43-FE9252E3E972}" srcOrd="1" destOrd="0" presId="urn:microsoft.com/office/officeart/2016/7/layout/BasicLinearProcessNumbered"/>
    <dgm:cxn modelId="{A2447830-717F-437E-A6AC-EEFD72CE923B}" srcId="{C151DF16-EF03-4EFA-B7A6-F4A60F5503E1}" destId="{7424FB6C-CCCC-4274-AE17-C2D57B0B4E19}" srcOrd="1" destOrd="0" parTransId="{34027D97-E3E7-452F-BC21-235F35BBD02A}" sibTransId="{7D6B6CB3-A5D0-4768-B94F-4EF9FC5B3372}"/>
    <dgm:cxn modelId="{7D5BAD6B-0E22-5D4D-A4D8-85916949C20F}" type="presOf" srcId="{FBFF3839-4631-48F3-AEBD-6F11B1B85F0F}" destId="{8B696B39-1721-BD47-B645-CE2B81EF8EBD}" srcOrd="1" destOrd="0" presId="urn:microsoft.com/office/officeart/2016/7/layout/BasicLinearProcessNumbered"/>
    <dgm:cxn modelId="{1F0D5E4C-84C0-414F-93BD-7A9BE6BC4650}" type="presOf" srcId="{7424FB6C-CCCC-4274-AE17-C2D57B0B4E19}" destId="{47425270-9407-B94D-814E-9BCE9B4E8A1B}" srcOrd="0" destOrd="0" presId="urn:microsoft.com/office/officeart/2016/7/layout/BasicLinearProcessNumbered"/>
    <dgm:cxn modelId="{D3359F51-7D6B-B14B-8D68-FFE26AA88C32}" type="presOf" srcId="{FBFF3839-4631-48F3-AEBD-6F11B1B85F0F}" destId="{4C7E14E1-1629-7F40-85A5-1CD25EBDDEF1}" srcOrd="0" destOrd="0" presId="urn:microsoft.com/office/officeart/2016/7/layout/BasicLinearProcessNumbered"/>
    <dgm:cxn modelId="{3E22187B-FC17-5244-907D-1E413863290C}" type="presOf" srcId="{15D017F1-8FFE-4406-B330-1FACAD94E2B6}" destId="{9712702E-BC1D-A246-BDF2-154ACAC7FEEB}" srcOrd="0" destOrd="0" presId="urn:microsoft.com/office/officeart/2016/7/layout/BasicLinearProcessNumbered"/>
    <dgm:cxn modelId="{9E0D2588-3165-1248-8434-13212BFC6A8C}" type="presOf" srcId="{ED998367-A8F9-4CCC-9C45-B26CD66B4932}" destId="{636E5453-B5F4-1041-A5E0-772B50C3922F}" srcOrd="0" destOrd="0" presId="urn:microsoft.com/office/officeart/2016/7/layout/BasicLinearProcessNumbered"/>
    <dgm:cxn modelId="{5EBDF48B-22C4-924B-A977-99AF5A823CC2}" type="presOf" srcId="{7D6B6CB3-A5D0-4768-B94F-4EF9FC5B3372}" destId="{22349A9A-9217-5041-A29D-261CD5C6C95E}" srcOrd="0" destOrd="0" presId="urn:microsoft.com/office/officeart/2016/7/layout/BasicLinearProcessNumbered"/>
    <dgm:cxn modelId="{11C3EE99-8D0A-7746-8A4D-79F865B02B1B}" type="presOf" srcId="{0AB19451-5512-4E1D-B1BF-6B07DDBB101C}" destId="{25608825-96E1-E84A-9851-E71659140981}" srcOrd="0" destOrd="0" presId="urn:microsoft.com/office/officeart/2016/7/layout/BasicLinearProcessNumbered"/>
    <dgm:cxn modelId="{CC93390E-E2CC-CF4C-8FE5-E3141114D77E}" type="presParOf" srcId="{EE58BCBB-C13E-8A4F-B2FC-4DE710D255B7}" destId="{B88850BF-264C-7A4E-9250-8CFE19165845}" srcOrd="0" destOrd="0" presId="urn:microsoft.com/office/officeart/2016/7/layout/BasicLinearProcessNumbered"/>
    <dgm:cxn modelId="{A6756699-DA6D-FB49-8DC5-C17FA0A8D5D8}" type="presParOf" srcId="{B88850BF-264C-7A4E-9250-8CFE19165845}" destId="{636E5453-B5F4-1041-A5E0-772B50C3922F}" srcOrd="0" destOrd="0" presId="urn:microsoft.com/office/officeart/2016/7/layout/BasicLinearProcessNumbered"/>
    <dgm:cxn modelId="{55874E25-1B20-6D41-950B-C173E83D13CD}" type="presParOf" srcId="{B88850BF-264C-7A4E-9250-8CFE19165845}" destId="{9712702E-BC1D-A246-BDF2-154ACAC7FEEB}" srcOrd="1" destOrd="0" presId="urn:microsoft.com/office/officeart/2016/7/layout/BasicLinearProcessNumbered"/>
    <dgm:cxn modelId="{AA5E01B8-BD82-5045-BA00-5AB8DC27B47D}" type="presParOf" srcId="{B88850BF-264C-7A4E-9250-8CFE19165845}" destId="{15AC1975-F60C-9C48-92A5-472733C171B4}" srcOrd="2" destOrd="0" presId="urn:microsoft.com/office/officeart/2016/7/layout/BasicLinearProcessNumbered"/>
    <dgm:cxn modelId="{86D83693-1CB6-E94B-BB09-52E089033641}" type="presParOf" srcId="{B88850BF-264C-7A4E-9250-8CFE19165845}" destId="{111ECB49-5FBD-384F-A4F4-6023C3EA1BCF}" srcOrd="3" destOrd="0" presId="urn:microsoft.com/office/officeart/2016/7/layout/BasicLinearProcessNumbered"/>
    <dgm:cxn modelId="{CF829D53-AB79-4E43-8E81-54FD0A2765F6}" type="presParOf" srcId="{EE58BCBB-C13E-8A4F-B2FC-4DE710D255B7}" destId="{8638B175-05AA-5845-A377-425D8D519F3F}" srcOrd="1" destOrd="0" presId="urn:microsoft.com/office/officeart/2016/7/layout/BasicLinearProcessNumbered"/>
    <dgm:cxn modelId="{222A7605-86B1-1749-9C8F-FC41667592C0}" type="presParOf" srcId="{EE58BCBB-C13E-8A4F-B2FC-4DE710D255B7}" destId="{91987A5D-4EEF-4A42-ADBC-0EDAF332E413}" srcOrd="2" destOrd="0" presId="urn:microsoft.com/office/officeart/2016/7/layout/BasicLinearProcessNumbered"/>
    <dgm:cxn modelId="{5515ED3F-36F8-9842-A2C1-B41C12A28881}" type="presParOf" srcId="{91987A5D-4EEF-4A42-ADBC-0EDAF332E413}" destId="{47425270-9407-B94D-814E-9BCE9B4E8A1B}" srcOrd="0" destOrd="0" presId="urn:microsoft.com/office/officeart/2016/7/layout/BasicLinearProcessNumbered"/>
    <dgm:cxn modelId="{D9A92DE3-0F25-044D-A59C-5DD2AD96F379}" type="presParOf" srcId="{91987A5D-4EEF-4A42-ADBC-0EDAF332E413}" destId="{22349A9A-9217-5041-A29D-261CD5C6C95E}" srcOrd="1" destOrd="0" presId="urn:microsoft.com/office/officeart/2016/7/layout/BasicLinearProcessNumbered"/>
    <dgm:cxn modelId="{CA7C0D70-FD53-254B-BD2B-78712FC818D8}" type="presParOf" srcId="{91987A5D-4EEF-4A42-ADBC-0EDAF332E413}" destId="{8A3A2C43-748C-1E4E-A1AE-0EEDD6E0FC1B}" srcOrd="2" destOrd="0" presId="urn:microsoft.com/office/officeart/2016/7/layout/BasicLinearProcessNumbered"/>
    <dgm:cxn modelId="{963AEF2E-766F-9447-83F8-FE1284984AA2}" type="presParOf" srcId="{91987A5D-4EEF-4A42-ADBC-0EDAF332E413}" destId="{25EA3740-8718-3E40-9D43-FE9252E3E972}" srcOrd="3" destOrd="0" presId="urn:microsoft.com/office/officeart/2016/7/layout/BasicLinearProcessNumbered"/>
    <dgm:cxn modelId="{A42BE685-E49B-B342-9E9A-E3CBFC3234FD}" type="presParOf" srcId="{EE58BCBB-C13E-8A4F-B2FC-4DE710D255B7}" destId="{699F498D-C187-804B-8925-62796770BEE5}" srcOrd="3" destOrd="0" presId="urn:microsoft.com/office/officeart/2016/7/layout/BasicLinearProcessNumbered"/>
    <dgm:cxn modelId="{D7D89721-8B13-7C4A-BEC6-C1ABEB963A66}" type="presParOf" srcId="{EE58BCBB-C13E-8A4F-B2FC-4DE710D255B7}" destId="{25D02250-C0A6-EA4E-B97A-DCB0A842FA8B}" srcOrd="4" destOrd="0" presId="urn:microsoft.com/office/officeart/2016/7/layout/BasicLinearProcessNumbered"/>
    <dgm:cxn modelId="{506F0B45-B995-054E-A747-0C3EBF9556FB}" type="presParOf" srcId="{25D02250-C0A6-EA4E-B97A-DCB0A842FA8B}" destId="{4C7E14E1-1629-7F40-85A5-1CD25EBDDEF1}" srcOrd="0" destOrd="0" presId="urn:microsoft.com/office/officeart/2016/7/layout/BasicLinearProcessNumbered"/>
    <dgm:cxn modelId="{FDCB4188-811C-DA42-AAD8-C80BB6D1E437}" type="presParOf" srcId="{25D02250-C0A6-EA4E-B97A-DCB0A842FA8B}" destId="{25608825-96E1-E84A-9851-E71659140981}" srcOrd="1" destOrd="0" presId="urn:microsoft.com/office/officeart/2016/7/layout/BasicLinearProcessNumbered"/>
    <dgm:cxn modelId="{2F3013A9-6E9F-3C4A-A7DD-52E3DAE8C81B}" type="presParOf" srcId="{25D02250-C0A6-EA4E-B97A-DCB0A842FA8B}" destId="{036B5B98-3F2B-C047-9FC0-24D44FF1CEE6}" srcOrd="2" destOrd="0" presId="urn:microsoft.com/office/officeart/2016/7/layout/BasicLinearProcessNumbered"/>
    <dgm:cxn modelId="{F4A8D887-D2A3-9F49-A29F-7C547B5A0A54}" type="presParOf" srcId="{25D02250-C0A6-EA4E-B97A-DCB0A842FA8B}" destId="{8B696B39-1721-BD47-B645-CE2B81EF8EB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E5453-B5F4-1041-A5E0-772B50C3922F}">
      <dsp:nvSpPr>
        <dsp:cNvPr id="0" name=""/>
        <dsp:cNvSpPr/>
      </dsp:nvSpPr>
      <dsp:spPr>
        <a:xfrm>
          <a:off x="0" y="188733"/>
          <a:ext cx="2570928" cy="35992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440" tIns="330200" rIns="20044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icrosoft YaHei" panose="020B0503020204020204" pitchFamily="34" charset="-122"/>
              <a:ea typeface="Microsoft YaHei" panose="020B0503020204020204" pitchFamily="34" charset="-122"/>
            </a:rPr>
            <a:t>Consider more general tweets about symptoms</a:t>
          </a:r>
        </a:p>
      </dsp:txBody>
      <dsp:txXfrm>
        <a:off x="0" y="1556467"/>
        <a:ext cx="2570928" cy="2159579"/>
      </dsp:txXfrm>
    </dsp:sp>
    <dsp:sp modelId="{9712702E-BC1D-A246-BDF2-154ACAC7FEEB}">
      <dsp:nvSpPr>
        <dsp:cNvPr id="0" name=""/>
        <dsp:cNvSpPr/>
      </dsp:nvSpPr>
      <dsp:spPr>
        <a:xfrm>
          <a:off x="745569" y="548663"/>
          <a:ext cx="1079789" cy="1079789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85" tIns="12700" rIns="8418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1</a:t>
          </a:r>
        </a:p>
      </dsp:txBody>
      <dsp:txXfrm>
        <a:off x="903700" y="706794"/>
        <a:ext cx="763527" cy="763527"/>
      </dsp:txXfrm>
    </dsp:sp>
    <dsp:sp modelId="{15AC1975-F60C-9C48-92A5-472733C171B4}">
      <dsp:nvSpPr>
        <dsp:cNvPr id="0" name=""/>
        <dsp:cNvSpPr/>
      </dsp:nvSpPr>
      <dsp:spPr>
        <a:xfrm>
          <a:off x="0" y="3787960"/>
          <a:ext cx="2570928" cy="72"/>
        </a:xfrm>
        <a:prstGeom prst="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accent2">
              <a:shade val="80000"/>
              <a:hueOff val="-96283"/>
              <a:satOff val="2033"/>
              <a:lumOff val="5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5270-9407-B94D-814E-9BCE9B4E8A1B}">
      <dsp:nvSpPr>
        <dsp:cNvPr id="0" name=""/>
        <dsp:cNvSpPr/>
      </dsp:nvSpPr>
      <dsp:spPr>
        <a:xfrm>
          <a:off x="2828020" y="188733"/>
          <a:ext cx="2570928" cy="35992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440" tIns="330200" rIns="20044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Identify tweets that are related to actual disease case</a:t>
          </a:r>
        </a:p>
      </dsp:txBody>
      <dsp:txXfrm>
        <a:off x="2828020" y="1556467"/>
        <a:ext cx="2570928" cy="2159579"/>
      </dsp:txXfrm>
    </dsp:sp>
    <dsp:sp modelId="{22349A9A-9217-5041-A29D-261CD5C6C95E}">
      <dsp:nvSpPr>
        <dsp:cNvPr id="0" name=""/>
        <dsp:cNvSpPr/>
      </dsp:nvSpPr>
      <dsp:spPr>
        <a:xfrm>
          <a:off x="3573590" y="548663"/>
          <a:ext cx="1079789" cy="1079789"/>
        </a:xfrm>
        <a:prstGeom prst="ellipse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accent2">
              <a:shade val="80000"/>
              <a:hueOff val="-192566"/>
              <a:satOff val="4066"/>
              <a:lumOff val="108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85" tIns="12700" rIns="8418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2</a:t>
          </a:r>
        </a:p>
      </dsp:txBody>
      <dsp:txXfrm>
        <a:off x="3731721" y="706794"/>
        <a:ext cx="763527" cy="763527"/>
      </dsp:txXfrm>
    </dsp:sp>
    <dsp:sp modelId="{8A3A2C43-748C-1E4E-A1AE-0EEDD6E0FC1B}">
      <dsp:nvSpPr>
        <dsp:cNvPr id="0" name=""/>
        <dsp:cNvSpPr/>
      </dsp:nvSpPr>
      <dsp:spPr>
        <a:xfrm>
          <a:off x="2828020" y="3787960"/>
          <a:ext cx="2570928" cy="72"/>
        </a:xfrm>
        <a:prstGeom prst="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accent2">
              <a:shade val="80000"/>
              <a:hueOff val="-288849"/>
              <a:satOff val="6100"/>
              <a:lumOff val="162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E14E1-1629-7F40-85A5-1CD25EBDDEF1}">
      <dsp:nvSpPr>
        <dsp:cNvPr id="0" name=""/>
        <dsp:cNvSpPr/>
      </dsp:nvSpPr>
      <dsp:spPr>
        <a:xfrm>
          <a:off x="5656041" y="188733"/>
          <a:ext cx="2570928" cy="35992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440" tIns="330200" rIns="20044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rPr>
            <a:t>Gather more data for monthly case counts</a:t>
          </a:r>
        </a:p>
      </dsp:txBody>
      <dsp:txXfrm>
        <a:off x="5656041" y="1556467"/>
        <a:ext cx="2570928" cy="2159579"/>
      </dsp:txXfrm>
    </dsp:sp>
    <dsp:sp modelId="{25608825-96E1-E84A-9851-E71659140981}">
      <dsp:nvSpPr>
        <dsp:cNvPr id="0" name=""/>
        <dsp:cNvSpPr/>
      </dsp:nvSpPr>
      <dsp:spPr>
        <a:xfrm>
          <a:off x="6401611" y="548663"/>
          <a:ext cx="1079789" cy="1079789"/>
        </a:xfrm>
        <a:prstGeom prst="ellipse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accent2">
              <a:shade val="80000"/>
              <a:hueOff val="-385132"/>
              <a:satOff val="8133"/>
              <a:lumOff val="216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185" tIns="12700" rIns="8418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3</a:t>
          </a:r>
        </a:p>
      </dsp:txBody>
      <dsp:txXfrm>
        <a:off x="6559742" y="706794"/>
        <a:ext cx="763527" cy="763527"/>
      </dsp:txXfrm>
    </dsp:sp>
    <dsp:sp modelId="{036B5B98-3F2B-C047-9FC0-24D44FF1CEE6}">
      <dsp:nvSpPr>
        <dsp:cNvPr id="0" name=""/>
        <dsp:cNvSpPr/>
      </dsp:nvSpPr>
      <dsp:spPr>
        <a:xfrm>
          <a:off x="5656041" y="3787960"/>
          <a:ext cx="2570928" cy="72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E5453-B5F4-1041-A5E0-772B50C3922F}">
      <dsp:nvSpPr>
        <dsp:cNvPr id="0" name=""/>
        <dsp:cNvSpPr/>
      </dsp:nvSpPr>
      <dsp:spPr>
        <a:xfrm>
          <a:off x="0" y="470120"/>
          <a:ext cx="2121391" cy="296994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92" tIns="330200" rIns="165392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Microsoft YaHei"/>
              <a:ea typeface="Microsoft YaHei"/>
            </a:rPr>
            <a:t>Consider more general tweets about symptoms</a:t>
          </a:r>
        </a:p>
      </dsp:txBody>
      <dsp:txXfrm>
        <a:off x="0" y="1598700"/>
        <a:ext cx="2121391" cy="1781969"/>
      </dsp:txXfrm>
    </dsp:sp>
    <dsp:sp modelId="{9712702E-BC1D-A246-BDF2-154ACAC7FEEB}">
      <dsp:nvSpPr>
        <dsp:cNvPr id="0" name=""/>
        <dsp:cNvSpPr/>
      </dsp:nvSpPr>
      <dsp:spPr>
        <a:xfrm>
          <a:off x="615203" y="767115"/>
          <a:ext cx="890984" cy="890984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465" tIns="12700" rIns="6946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</a:t>
          </a:r>
        </a:p>
      </dsp:txBody>
      <dsp:txXfrm>
        <a:off x="745685" y="897597"/>
        <a:ext cx="630020" cy="630020"/>
      </dsp:txXfrm>
    </dsp:sp>
    <dsp:sp modelId="{15AC1975-F60C-9C48-92A5-472733C171B4}">
      <dsp:nvSpPr>
        <dsp:cNvPr id="0" name=""/>
        <dsp:cNvSpPr/>
      </dsp:nvSpPr>
      <dsp:spPr>
        <a:xfrm>
          <a:off x="0" y="3439996"/>
          <a:ext cx="2121391" cy="72"/>
        </a:xfrm>
        <a:prstGeom prst="rect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accent2">
              <a:shade val="80000"/>
              <a:hueOff val="-96283"/>
              <a:satOff val="2033"/>
              <a:lumOff val="5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25270-9407-B94D-814E-9BCE9B4E8A1B}">
      <dsp:nvSpPr>
        <dsp:cNvPr id="0" name=""/>
        <dsp:cNvSpPr/>
      </dsp:nvSpPr>
      <dsp:spPr>
        <a:xfrm>
          <a:off x="2333531" y="470120"/>
          <a:ext cx="2121391" cy="296994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92" tIns="330200" rIns="16539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Microsoft YaHei"/>
              <a:ea typeface="Microsoft YaHei"/>
              <a:cs typeface="+mn-cs"/>
            </a:rPr>
            <a:t>Identify tweets that are related to actual disease case</a:t>
          </a:r>
        </a:p>
      </dsp:txBody>
      <dsp:txXfrm>
        <a:off x="2333531" y="1598700"/>
        <a:ext cx="2121391" cy="1781969"/>
      </dsp:txXfrm>
    </dsp:sp>
    <dsp:sp modelId="{22349A9A-9217-5041-A29D-261CD5C6C95E}">
      <dsp:nvSpPr>
        <dsp:cNvPr id="0" name=""/>
        <dsp:cNvSpPr/>
      </dsp:nvSpPr>
      <dsp:spPr>
        <a:xfrm>
          <a:off x="2948734" y="767115"/>
          <a:ext cx="890984" cy="890984"/>
        </a:xfrm>
        <a:prstGeom prst="ellipse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accent2">
              <a:shade val="80000"/>
              <a:hueOff val="-192566"/>
              <a:satOff val="4066"/>
              <a:lumOff val="108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465" tIns="12700" rIns="6946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</a:t>
          </a:r>
        </a:p>
      </dsp:txBody>
      <dsp:txXfrm>
        <a:off x="3079216" y="897597"/>
        <a:ext cx="630020" cy="630020"/>
      </dsp:txXfrm>
    </dsp:sp>
    <dsp:sp modelId="{8A3A2C43-748C-1E4E-A1AE-0EEDD6E0FC1B}">
      <dsp:nvSpPr>
        <dsp:cNvPr id="0" name=""/>
        <dsp:cNvSpPr/>
      </dsp:nvSpPr>
      <dsp:spPr>
        <a:xfrm>
          <a:off x="2333531" y="3439996"/>
          <a:ext cx="2121391" cy="72"/>
        </a:xfrm>
        <a:prstGeom prst="rect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accent2">
              <a:shade val="80000"/>
              <a:hueOff val="-288849"/>
              <a:satOff val="6100"/>
              <a:lumOff val="162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E14E1-1629-7F40-85A5-1CD25EBDDEF1}">
      <dsp:nvSpPr>
        <dsp:cNvPr id="0" name=""/>
        <dsp:cNvSpPr/>
      </dsp:nvSpPr>
      <dsp:spPr>
        <a:xfrm>
          <a:off x="4667062" y="470120"/>
          <a:ext cx="2121391" cy="296994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92" tIns="330200" rIns="16539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Microsoft YaHei"/>
              <a:ea typeface="Microsoft YaHei"/>
              <a:cs typeface="+mn-cs"/>
            </a:rPr>
            <a:t>Gather more data for monthly case counts</a:t>
          </a:r>
        </a:p>
      </dsp:txBody>
      <dsp:txXfrm>
        <a:off x="4667062" y="1598700"/>
        <a:ext cx="2121391" cy="1781969"/>
      </dsp:txXfrm>
    </dsp:sp>
    <dsp:sp modelId="{25608825-96E1-E84A-9851-E71659140981}">
      <dsp:nvSpPr>
        <dsp:cNvPr id="0" name=""/>
        <dsp:cNvSpPr/>
      </dsp:nvSpPr>
      <dsp:spPr>
        <a:xfrm>
          <a:off x="5282265" y="767115"/>
          <a:ext cx="890984" cy="890984"/>
        </a:xfrm>
        <a:prstGeom prst="ellipse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accent2">
              <a:shade val="80000"/>
              <a:hueOff val="-385132"/>
              <a:satOff val="8133"/>
              <a:lumOff val="216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465" tIns="12700" rIns="69465" bIns="127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</a:t>
          </a:r>
        </a:p>
      </dsp:txBody>
      <dsp:txXfrm>
        <a:off x="5412747" y="897597"/>
        <a:ext cx="630020" cy="630020"/>
      </dsp:txXfrm>
    </dsp:sp>
    <dsp:sp modelId="{036B5B98-3F2B-C047-9FC0-24D44FF1CEE6}">
      <dsp:nvSpPr>
        <dsp:cNvPr id="0" name=""/>
        <dsp:cNvSpPr/>
      </dsp:nvSpPr>
      <dsp:spPr>
        <a:xfrm>
          <a:off x="4667062" y="3439996"/>
          <a:ext cx="2121391" cy="72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8DEDC-3E1C-4769-BB42-4266EB5E955C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CBF53-BFCC-4718-AE44-9CC29F203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3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#A51C30</a:t>
            </a:r>
          </a:p>
          <a:p>
            <a:r>
              <a:rPr lang="en-US"/>
              <a:t>#B30838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7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Some twitter facts 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217 M Active users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Only 1% of twitter users share geo information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Geo location is required for filtering tweets belonging to US counties.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Academic research privilege is a need for historical data collection.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7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Lyme is a name of the city in Connecticut. Around 480K tweets collected may have tweets not only related to</a:t>
            </a:r>
          </a:p>
          <a:p>
            <a:r>
              <a:rPr lang="en-US"/>
              <a:t> Lyme disease but also the city Lyme. We need a classification model to separate out the Lyme disease related .</a:t>
            </a:r>
          </a:p>
          <a:p>
            <a:r>
              <a:rPr lang="en-US"/>
              <a:t>Tweets.</a:t>
            </a:r>
          </a:p>
          <a:p>
            <a:r>
              <a:rPr lang="en-US"/>
              <a:t>Following Classification models were evaluated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Word2Vec using TF-IDF and Logistic regression for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Word embedding using </a:t>
            </a:r>
            <a:r>
              <a:rPr lang="en-US" err="1"/>
              <a:t>Gensim</a:t>
            </a:r>
            <a:r>
              <a:rPr lang="en-US"/>
              <a:t> modeling and </a:t>
            </a:r>
            <a:r>
              <a:rPr lang="en-US" err="1"/>
              <a:t>XgBoost</a:t>
            </a:r>
            <a:r>
              <a:rPr lang="en-US"/>
              <a:t> for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BERTweet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Some twitter facts 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217 M Active users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Only 1% of twitter users share geo information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Geo location is required for filtering tweets belonging to US counties.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Academic research privilege is a need for historical data collection.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Lyme is a name of the city in Connecticut. Around 480K tweets collected may have tweets not only related to</a:t>
            </a:r>
          </a:p>
          <a:p>
            <a:r>
              <a:rPr lang="en-US"/>
              <a:t> Lyme disease but also the city Lyme. We need a classification model to separate out the Lyme disease related .</a:t>
            </a:r>
          </a:p>
          <a:p>
            <a:r>
              <a:rPr lang="en-US"/>
              <a:t>Tweets.</a:t>
            </a:r>
          </a:p>
          <a:p>
            <a:r>
              <a:rPr lang="en-US"/>
              <a:t>Following Classification models were evaluated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Word2Vec using TF-IDF and Logistic regression for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Word embedding using </a:t>
            </a:r>
            <a:r>
              <a:rPr lang="en-US" err="1"/>
              <a:t>Gensim</a:t>
            </a:r>
            <a:r>
              <a:rPr lang="en-US"/>
              <a:t> modeling and </a:t>
            </a:r>
            <a:r>
              <a:rPr lang="en-US" err="1"/>
              <a:t>XgBoost</a:t>
            </a:r>
            <a:r>
              <a:rPr lang="en-US"/>
              <a:t> for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BERTweet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1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2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#2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CBF53-BFCC-4718-AE44-9CC29F203E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500654BA-1541-433B-9215-28700B03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7411" y="4242295"/>
            <a:ext cx="1263606" cy="12636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B81BF663-6BBA-4370-86CA-D3FBEBE9C7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1714764"/>
            <a:ext cx="2541629" cy="254162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3110FC8C-CC95-4860-9D85-D223D0B5A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6577" y="2984114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96B6629B-A998-4E97-AF59-820607964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46361" y="2944684"/>
            <a:ext cx="1263606" cy="126360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6">
            <a:extLst>
              <a:ext uri="{FF2B5EF4-FFF2-40B4-BE49-F238E27FC236}">
                <a16:creationId xmlns:a16="http://schemas.microsoft.com/office/drawing/2014/main" id="{E7068E7E-100A-4416-ADAD-62C7E40DC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13135" y="4251739"/>
            <a:ext cx="1813600" cy="181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46EF57CD-F1F0-45CD-A774-1000903DF4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4479" y="4223307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744E1-F9AC-47B5-B4DD-40D0F4C4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09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84" userDrawn="1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20">
            <a:extLst>
              <a:ext uri="{FF2B5EF4-FFF2-40B4-BE49-F238E27FC236}">
                <a16:creationId xmlns:a16="http://schemas.microsoft.com/office/drawing/2014/main" id="{3425EF4A-91E2-496A-841B-D480E6204970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4858F4DC-9E03-47FB-8EDF-E5C17DC20D9F}"/>
              </a:ext>
            </a:extLst>
          </p:cNvPr>
          <p:cNvSpPr>
            <a:spLocks/>
          </p:cNvSpPr>
          <p:nvPr/>
        </p:nvSpPr>
        <p:spPr bwMode="auto">
          <a:xfrm>
            <a:off x="-47642" y="161120"/>
            <a:ext cx="4487180" cy="2520897"/>
          </a:xfrm>
          <a:custGeom>
            <a:avLst/>
            <a:gdLst>
              <a:gd name="T0" fmla="*/ 1430 w 1430"/>
              <a:gd name="T1" fmla="*/ 0 h 660"/>
              <a:gd name="T2" fmla="*/ 1267 w 1430"/>
              <a:gd name="T3" fmla="*/ 334 h 660"/>
              <a:gd name="T4" fmla="*/ 1253 w 1430"/>
              <a:gd name="T5" fmla="*/ 358 h 660"/>
              <a:gd name="T6" fmla="*/ 1247 w 1430"/>
              <a:gd name="T7" fmla="*/ 367 h 660"/>
              <a:gd name="T8" fmla="*/ 1174 w 1430"/>
              <a:gd name="T9" fmla="*/ 422 h 660"/>
              <a:gd name="T10" fmla="*/ 1140 w 1430"/>
              <a:gd name="T11" fmla="*/ 427 h 660"/>
              <a:gd name="T12" fmla="*/ 1121 w 1430"/>
              <a:gd name="T13" fmla="*/ 427 h 660"/>
              <a:gd name="T14" fmla="*/ 141 w 1430"/>
              <a:gd name="T15" fmla="*/ 427 h 660"/>
              <a:gd name="T16" fmla="*/ 59 w 1430"/>
              <a:gd name="T17" fmla="*/ 470 h 660"/>
              <a:gd name="T18" fmla="*/ 24 w 1430"/>
              <a:gd name="T19" fmla="*/ 527 h 660"/>
              <a:gd name="T20" fmla="*/ 0 w 1430"/>
              <a:gd name="T21" fmla="*/ 660 h 660"/>
              <a:gd name="T22" fmla="*/ 0 w 1430"/>
              <a:gd name="T23" fmla="*/ 0 h 660"/>
              <a:gd name="T24" fmla="*/ 1430 w 1430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0" h="660">
                <a:moveTo>
                  <a:pt x="1430" y="0"/>
                </a:moveTo>
                <a:cubicBezTo>
                  <a:pt x="1267" y="334"/>
                  <a:pt x="1267" y="334"/>
                  <a:pt x="1267" y="334"/>
                </a:cubicBezTo>
                <a:cubicBezTo>
                  <a:pt x="1262" y="343"/>
                  <a:pt x="1258" y="351"/>
                  <a:pt x="1253" y="358"/>
                </a:cubicBezTo>
                <a:cubicBezTo>
                  <a:pt x="1251" y="361"/>
                  <a:pt x="1249" y="364"/>
                  <a:pt x="1247" y="367"/>
                </a:cubicBezTo>
                <a:cubicBezTo>
                  <a:pt x="1227" y="394"/>
                  <a:pt x="1202" y="413"/>
                  <a:pt x="1174" y="422"/>
                </a:cubicBezTo>
                <a:cubicBezTo>
                  <a:pt x="1163" y="426"/>
                  <a:pt x="1151" y="427"/>
                  <a:pt x="1140" y="427"/>
                </a:cubicBezTo>
                <a:cubicBezTo>
                  <a:pt x="1140" y="427"/>
                  <a:pt x="1133" y="427"/>
                  <a:pt x="1121" y="427"/>
                </a:cubicBezTo>
                <a:cubicBezTo>
                  <a:pt x="141" y="427"/>
                  <a:pt x="141" y="427"/>
                  <a:pt x="141" y="427"/>
                </a:cubicBezTo>
                <a:cubicBezTo>
                  <a:pt x="114" y="427"/>
                  <a:pt x="84" y="441"/>
                  <a:pt x="59" y="470"/>
                </a:cubicBezTo>
                <a:cubicBezTo>
                  <a:pt x="46" y="485"/>
                  <a:pt x="33" y="504"/>
                  <a:pt x="24" y="527"/>
                </a:cubicBezTo>
                <a:cubicBezTo>
                  <a:pt x="9" y="562"/>
                  <a:pt x="0" y="606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30" y="0"/>
                </a:lnTo>
                <a:close/>
              </a:path>
            </a:pathLst>
          </a:custGeom>
          <a:gradFill>
            <a:gsLst>
              <a:gs pos="0">
                <a:srgbClr val="FF9F9F"/>
              </a:gs>
              <a:gs pos="49000">
                <a:srgbClr val="A51C30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F6FD0156-7B8A-40BE-9204-D1FE9FDE4E18}"/>
              </a:ext>
            </a:extLst>
          </p:cNvPr>
          <p:cNvSpPr>
            <a:spLocks/>
          </p:cNvSpPr>
          <p:nvPr/>
        </p:nvSpPr>
        <p:spPr bwMode="auto">
          <a:xfrm>
            <a:off x="-19456" y="-59560"/>
            <a:ext cx="5131405" cy="2520897"/>
          </a:xfrm>
          <a:custGeom>
            <a:avLst/>
            <a:gdLst>
              <a:gd name="T0" fmla="*/ 1471 w 1471"/>
              <a:gd name="T1" fmla="*/ 0 h 660"/>
              <a:gd name="T2" fmla="*/ 1303 w 1471"/>
              <a:gd name="T3" fmla="*/ 335 h 660"/>
              <a:gd name="T4" fmla="*/ 1289 w 1471"/>
              <a:gd name="T5" fmla="*/ 359 h 660"/>
              <a:gd name="T6" fmla="*/ 1282 w 1471"/>
              <a:gd name="T7" fmla="*/ 367 h 660"/>
              <a:gd name="T8" fmla="*/ 1208 w 1471"/>
              <a:gd name="T9" fmla="*/ 422 h 660"/>
              <a:gd name="T10" fmla="*/ 1172 w 1471"/>
              <a:gd name="T11" fmla="*/ 428 h 660"/>
              <a:gd name="T12" fmla="*/ 1153 w 1471"/>
              <a:gd name="T13" fmla="*/ 428 h 660"/>
              <a:gd name="T14" fmla="*/ 145 w 1471"/>
              <a:gd name="T15" fmla="*/ 428 h 660"/>
              <a:gd name="T16" fmla="*/ 61 w 1471"/>
              <a:gd name="T17" fmla="*/ 470 h 660"/>
              <a:gd name="T18" fmla="*/ 24 w 1471"/>
              <a:gd name="T19" fmla="*/ 528 h 660"/>
              <a:gd name="T20" fmla="*/ 0 w 1471"/>
              <a:gd name="T21" fmla="*/ 660 h 660"/>
              <a:gd name="T22" fmla="*/ 0 w 1471"/>
              <a:gd name="T23" fmla="*/ 0 h 660"/>
              <a:gd name="T24" fmla="*/ 1471 w 1471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15000">
                <a:srgbClr val="EBFCFF"/>
              </a:gs>
            </a:gsLst>
            <a:lin ang="0" scaled="1"/>
          </a:gradFill>
          <a:ln>
            <a:noFill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2400E82E-C9CB-4E44-A712-328572409FC5}"/>
              </a:ext>
            </a:extLst>
          </p:cNvPr>
          <p:cNvSpPr>
            <a:spLocks noChangeAspect="1"/>
          </p:cNvSpPr>
          <p:nvPr/>
        </p:nvSpPr>
        <p:spPr bwMode="auto">
          <a:xfrm>
            <a:off x="-59941" y="-243190"/>
            <a:ext cx="6445088" cy="2520897"/>
          </a:xfrm>
          <a:custGeom>
            <a:avLst/>
            <a:gdLst>
              <a:gd name="T0" fmla="*/ 1504 w 1504"/>
              <a:gd name="T1" fmla="*/ 0 h 660"/>
              <a:gd name="T2" fmla="*/ 1333 w 1504"/>
              <a:gd name="T3" fmla="*/ 335 h 660"/>
              <a:gd name="T4" fmla="*/ 1318 w 1504"/>
              <a:gd name="T5" fmla="*/ 359 h 660"/>
              <a:gd name="T6" fmla="*/ 1312 w 1504"/>
              <a:gd name="T7" fmla="*/ 367 h 660"/>
              <a:gd name="T8" fmla="*/ 1236 w 1504"/>
              <a:gd name="T9" fmla="*/ 422 h 660"/>
              <a:gd name="T10" fmla="*/ 1199 w 1504"/>
              <a:gd name="T11" fmla="*/ 428 h 660"/>
              <a:gd name="T12" fmla="*/ 1180 w 1504"/>
              <a:gd name="T13" fmla="*/ 428 h 660"/>
              <a:gd name="T14" fmla="*/ 148 w 1504"/>
              <a:gd name="T15" fmla="*/ 428 h 660"/>
              <a:gd name="T16" fmla="*/ 62 w 1504"/>
              <a:gd name="T17" fmla="*/ 470 h 660"/>
              <a:gd name="T18" fmla="*/ 25 w 1504"/>
              <a:gd name="T19" fmla="*/ 528 h 660"/>
              <a:gd name="T20" fmla="*/ 0 w 1504"/>
              <a:gd name="T21" fmla="*/ 660 h 660"/>
              <a:gd name="T22" fmla="*/ 0 w 1504"/>
              <a:gd name="T23" fmla="*/ 0 h 660"/>
              <a:gd name="T24" fmla="*/ 1504 w 1504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>
            <a:gsLst>
              <a:gs pos="100000">
                <a:srgbClr val="FF9F9F"/>
              </a:gs>
              <a:gs pos="25000">
                <a:srgbClr val="A51C30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65364937-D861-42C5-A573-4FDEDF57F4AB}"/>
              </a:ext>
            </a:extLst>
          </p:cNvPr>
          <p:cNvSpPr>
            <a:spLocks/>
          </p:cNvSpPr>
          <p:nvPr/>
        </p:nvSpPr>
        <p:spPr bwMode="auto">
          <a:xfrm>
            <a:off x="204085" y="19866"/>
            <a:ext cx="752384" cy="883923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4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20">
            <a:extLst>
              <a:ext uri="{FF2B5EF4-FFF2-40B4-BE49-F238E27FC236}">
                <a16:creationId xmlns:a16="http://schemas.microsoft.com/office/drawing/2014/main" id="{128F84F0-3648-4AAF-9DC4-E19D10BFE797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4858F4DC-9E03-47FB-8EDF-E5C17DC20D9F}"/>
              </a:ext>
            </a:extLst>
          </p:cNvPr>
          <p:cNvSpPr>
            <a:spLocks/>
          </p:cNvSpPr>
          <p:nvPr/>
        </p:nvSpPr>
        <p:spPr bwMode="auto">
          <a:xfrm>
            <a:off x="-47642" y="161120"/>
            <a:ext cx="4487180" cy="2520897"/>
          </a:xfrm>
          <a:custGeom>
            <a:avLst/>
            <a:gdLst>
              <a:gd name="T0" fmla="*/ 1430 w 1430"/>
              <a:gd name="T1" fmla="*/ 0 h 660"/>
              <a:gd name="T2" fmla="*/ 1267 w 1430"/>
              <a:gd name="T3" fmla="*/ 334 h 660"/>
              <a:gd name="T4" fmla="*/ 1253 w 1430"/>
              <a:gd name="T5" fmla="*/ 358 h 660"/>
              <a:gd name="T6" fmla="*/ 1247 w 1430"/>
              <a:gd name="T7" fmla="*/ 367 h 660"/>
              <a:gd name="T8" fmla="*/ 1174 w 1430"/>
              <a:gd name="T9" fmla="*/ 422 h 660"/>
              <a:gd name="T10" fmla="*/ 1140 w 1430"/>
              <a:gd name="T11" fmla="*/ 427 h 660"/>
              <a:gd name="T12" fmla="*/ 1121 w 1430"/>
              <a:gd name="T13" fmla="*/ 427 h 660"/>
              <a:gd name="T14" fmla="*/ 141 w 1430"/>
              <a:gd name="T15" fmla="*/ 427 h 660"/>
              <a:gd name="T16" fmla="*/ 59 w 1430"/>
              <a:gd name="T17" fmla="*/ 470 h 660"/>
              <a:gd name="T18" fmla="*/ 24 w 1430"/>
              <a:gd name="T19" fmla="*/ 527 h 660"/>
              <a:gd name="T20" fmla="*/ 0 w 1430"/>
              <a:gd name="T21" fmla="*/ 660 h 660"/>
              <a:gd name="T22" fmla="*/ 0 w 1430"/>
              <a:gd name="T23" fmla="*/ 0 h 660"/>
              <a:gd name="T24" fmla="*/ 1430 w 1430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0" h="660">
                <a:moveTo>
                  <a:pt x="1430" y="0"/>
                </a:moveTo>
                <a:cubicBezTo>
                  <a:pt x="1267" y="334"/>
                  <a:pt x="1267" y="334"/>
                  <a:pt x="1267" y="334"/>
                </a:cubicBezTo>
                <a:cubicBezTo>
                  <a:pt x="1262" y="343"/>
                  <a:pt x="1258" y="351"/>
                  <a:pt x="1253" y="358"/>
                </a:cubicBezTo>
                <a:cubicBezTo>
                  <a:pt x="1251" y="361"/>
                  <a:pt x="1249" y="364"/>
                  <a:pt x="1247" y="367"/>
                </a:cubicBezTo>
                <a:cubicBezTo>
                  <a:pt x="1227" y="394"/>
                  <a:pt x="1202" y="413"/>
                  <a:pt x="1174" y="422"/>
                </a:cubicBezTo>
                <a:cubicBezTo>
                  <a:pt x="1163" y="426"/>
                  <a:pt x="1151" y="427"/>
                  <a:pt x="1140" y="427"/>
                </a:cubicBezTo>
                <a:cubicBezTo>
                  <a:pt x="1140" y="427"/>
                  <a:pt x="1133" y="427"/>
                  <a:pt x="1121" y="427"/>
                </a:cubicBezTo>
                <a:cubicBezTo>
                  <a:pt x="141" y="427"/>
                  <a:pt x="141" y="427"/>
                  <a:pt x="141" y="427"/>
                </a:cubicBezTo>
                <a:cubicBezTo>
                  <a:pt x="114" y="427"/>
                  <a:pt x="84" y="441"/>
                  <a:pt x="59" y="470"/>
                </a:cubicBezTo>
                <a:cubicBezTo>
                  <a:pt x="46" y="485"/>
                  <a:pt x="33" y="504"/>
                  <a:pt x="24" y="527"/>
                </a:cubicBezTo>
                <a:cubicBezTo>
                  <a:pt x="9" y="562"/>
                  <a:pt x="0" y="606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30" y="0"/>
                </a:lnTo>
                <a:close/>
              </a:path>
            </a:pathLst>
          </a:custGeom>
          <a:gradFill>
            <a:gsLst>
              <a:gs pos="0">
                <a:srgbClr val="FF9F9F"/>
              </a:gs>
              <a:gs pos="49000">
                <a:srgbClr val="A51C30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F6FD0156-7B8A-40BE-9204-D1FE9FDE4E18}"/>
              </a:ext>
            </a:extLst>
          </p:cNvPr>
          <p:cNvSpPr>
            <a:spLocks/>
          </p:cNvSpPr>
          <p:nvPr/>
        </p:nvSpPr>
        <p:spPr bwMode="auto">
          <a:xfrm>
            <a:off x="-19456" y="-59560"/>
            <a:ext cx="5131405" cy="2520897"/>
          </a:xfrm>
          <a:custGeom>
            <a:avLst/>
            <a:gdLst>
              <a:gd name="T0" fmla="*/ 1471 w 1471"/>
              <a:gd name="T1" fmla="*/ 0 h 660"/>
              <a:gd name="T2" fmla="*/ 1303 w 1471"/>
              <a:gd name="T3" fmla="*/ 335 h 660"/>
              <a:gd name="T4" fmla="*/ 1289 w 1471"/>
              <a:gd name="T5" fmla="*/ 359 h 660"/>
              <a:gd name="T6" fmla="*/ 1282 w 1471"/>
              <a:gd name="T7" fmla="*/ 367 h 660"/>
              <a:gd name="T8" fmla="*/ 1208 w 1471"/>
              <a:gd name="T9" fmla="*/ 422 h 660"/>
              <a:gd name="T10" fmla="*/ 1172 w 1471"/>
              <a:gd name="T11" fmla="*/ 428 h 660"/>
              <a:gd name="T12" fmla="*/ 1153 w 1471"/>
              <a:gd name="T13" fmla="*/ 428 h 660"/>
              <a:gd name="T14" fmla="*/ 145 w 1471"/>
              <a:gd name="T15" fmla="*/ 428 h 660"/>
              <a:gd name="T16" fmla="*/ 61 w 1471"/>
              <a:gd name="T17" fmla="*/ 470 h 660"/>
              <a:gd name="T18" fmla="*/ 24 w 1471"/>
              <a:gd name="T19" fmla="*/ 528 h 660"/>
              <a:gd name="T20" fmla="*/ 0 w 1471"/>
              <a:gd name="T21" fmla="*/ 660 h 660"/>
              <a:gd name="T22" fmla="*/ 0 w 1471"/>
              <a:gd name="T23" fmla="*/ 0 h 660"/>
              <a:gd name="T24" fmla="*/ 1471 w 1471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71" h="660">
                <a:moveTo>
                  <a:pt x="1471" y="0"/>
                </a:moveTo>
                <a:cubicBezTo>
                  <a:pt x="1303" y="335"/>
                  <a:pt x="1303" y="335"/>
                  <a:pt x="1303" y="335"/>
                </a:cubicBezTo>
                <a:cubicBezTo>
                  <a:pt x="1299" y="343"/>
                  <a:pt x="1294" y="351"/>
                  <a:pt x="1289" y="359"/>
                </a:cubicBezTo>
                <a:cubicBezTo>
                  <a:pt x="1287" y="362"/>
                  <a:pt x="1285" y="365"/>
                  <a:pt x="1282" y="367"/>
                </a:cubicBezTo>
                <a:cubicBezTo>
                  <a:pt x="1262" y="395"/>
                  <a:pt x="1236" y="414"/>
                  <a:pt x="1208" y="422"/>
                </a:cubicBezTo>
                <a:cubicBezTo>
                  <a:pt x="1197" y="426"/>
                  <a:pt x="1185" y="428"/>
                  <a:pt x="1172" y="428"/>
                </a:cubicBezTo>
                <a:cubicBezTo>
                  <a:pt x="1172" y="428"/>
                  <a:pt x="1166" y="428"/>
                  <a:pt x="1153" y="428"/>
                </a:cubicBezTo>
                <a:cubicBezTo>
                  <a:pt x="145" y="428"/>
                  <a:pt x="145" y="428"/>
                  <a:pt x="145" y="428"/>
                </a:cubicBezTo>
                <a:cubicBezTo>
                  <a:pt x="117" y="428"/>
                  <a:pt x="87" y="442"/>
                  <a:pt x="61" y="470"/>
                </a:cubicBezTo>
                <a:cubicBezTo>
                  <a:pt x="47" y="485"/>
                  <a:pt x="34" y="505"/>
                  <a:pt x="24" y="528"/>
                </a:cubicBezTo>
                <a:cubicBezTo>
                  <a:pt x="9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471" y="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15000">
                <a:srgbClr val="EBFCFF"/>
              </a:gs>
            </a:gsLst>
            <a:lin ang="0" scaled="1"/>
          </a:gradFill>
          <a:ln>
            <a:noFill/>
          </a:ln>
          <a:effectLst>
            <a:outerShdw blurRad="2032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2400E82E-C9CB-4E44-A712-328572409FC5}"/>
              </a:ext>
            </a:extLst>
          </p:cNvPr>
          <p:cNvSpPr>
            <a:spLocks noChangeAspect="1"/>
          </p:cNvSpPr>
          <p:nvPr/>
        </p:nvSpPr>
        <p:spPr bwMode="auto">
          <a:xfrm>
            <a:off x="-59941" y="-243190"/>
            <a:ext cx="6445088" cy="2520897"/>
          </a:xfrm>
          <a:custGeom>
            <a:avLst/>
            <a:gdLst>
              <a:gd name="T0" fmla="*/ 1504 w 1504"/>
              <a:gd name="T1" fmla="*/ 0 h 660"/>
              <a:gd name="T2" fmla="*/ 1333 w 1504"/>
              <a:gd name="T3" fmla="*/ 335 h 660"/>
              <a:gd name="T4" fmla="*/ 1318 w 1504"/>
              <a:gd name="T5" fmla="*/ 359 h 660"/>
              <a:gd name="T6" fmla="*/ 1312 w 1504"/>
              <a:gd name="T7" fmla="*/ 367 h 660"/>
              <a:gd name="T8" fmla="*/ 1236 w 1504"/>
              <a:gd name="T9" fmla="*/ 422 h 660"/>
              <a:gd name="T10" fmla="*/ 1199 w 1504"/>
              <a:gd name="T11" fmla="*/ 428 h 660"/>
              <a:gd name="T12" fmla="*/ 1180 w 1504"/>
              <a:gd name="T13" fmla="*/ 428 h 660"/>
              <a:gd name="T14" fmla="*/ 148 w 1504"/>
              <a:gd name="T15" fmla="*/ 428 h 660"/>
              <a:gd name="T16" fmla="*/ 62 w 1504"/>
              <a:gd name="T17" fmla="*/ 470 h 660"/>
              <a:gd name="T18" fmla="*/ 25 w 1504"/>
              <a:gd name="T19" fmla="*/ 528 h 660"/>
              <a:gd name="T20" fmla="*/ 0 w 1504"/>
              <a:gd name="T21" fmla="*/ 660 h 660"/>
              <a:gd name="T22" fmla="*/ 0 w 1504"/>
              <a:gd name="T23" fmla="*/ 0 h 660"/>
              <a:gd name="T24" fmla="*/ 1504 w 1504"/>
              <a:gd name="T25" fmla="*/ 0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04" h="660">
                <a:moveTo>
                  <a:pt x="1504" y="0"/>
                </a:moveTo>
                <a:cubicBezTo>
                  <a:pt x="1333" y="335"/>
                  <a:pt x="1333" y="335"/>
                  <a:pt x="1333" y="335"/>
                </a:cubicBezTo>
                <a:cubicBezTo>
                  <a:pt x="1328" y="343"/>
                  <a:pt x="1323" y="351"/>
                  <a:pt x="1318" y="359"/>
                </a:cubicBezTo>
                <a:cubicBezTo>
                  <a:pt x="1316" y="362"/>
                  <a:pt x="1314" y="365"/>
                  <a:pt x="1312" y="367"/>
                </a:cubicBezTo>
                <a:cubicBezTo>
                  <a:pt x="1291" y="395"/>
                  <a:pt x="1264" y="414"/>
                  <a:pt x="1236" y="422"/>
                </a:cubicBezTo>
                <a:cubicBezTo>
                  <a:pt x="1224" y="426"/>
                  <a:pt x="1212" y="428"/>
                  <a:pt x="1199" y="428"/>
                </a:cubicBezTo>
                <a:cubicBezTo>
                  <a:pt x="1199" y="428"/>
                  <a:pt x="1192" y="428"/>
                  <a:pt x="1180" y="428"/>
                </a:cubicBezTo>
                <a:cubicBezTo>
                  <a:pt x="148" y="428"/>
                  <a:pt x="148" y="428"/>
                  <a:pt x="148" y="428"/>
                </a:cubicBezTo>
                <a:cubicBezTo>
                  <a:pt x="120" y="428"/>
                  <a:pt x="89" y="442"/>
                  <a:pt x="62" y="470"/>
                </a:cubicBezTo>
                <a:cubicBezTo>
                  <a:pt x="48" y="485"/>
                  <a:pt x="35" y="505"/>
                  <a:pt x="25" y="528"/>
                </a:cubicBezTo>
                <a:cubicBezTo>
                  <a:pt x="10" y="563"/>
                  <a:pt x="0" y="607"/>
                  <a:pt x="0" y="660"/>
                </a:cubicBezTo>
                <a:cubicBezTo>
                  <a:pt x="0" y="0"/>
                  <a:pt x="0" y="0"/>
                  <a:pt x="0" y="0"/>
                </a:cubicBezTo>
                <a:lnTo>
                  <a:pt x="1504" y="0"/>
                </a:lnTo>
                <a:close/>
              </a:path>
            </a:pathLst>
          </a:custGeom>
          <a:gradFill>
            <a:gsLst>
              <a:gs pos="100000">
                <a:srgbClr val="FF9F9F"/>
              </a:gs>
              <a:gs pos="25000">
                <a:srgbClr val="A51C30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65364937-D861-42C5-A573-4FDEDF57F4AB}"/>
              </a:ext>
            </a:extLst>
          </p:cNvPr>
          <p:cNvSpPr>
            <a:spLocks/>
          </p:cNvSpPr>
          <p:nvPr/>
        </p:nvSpPr>
        <p:spPr bwMode="auto">
          <a:xfrm>
            <a:off x="204085" y="19866"/>
            <a:ext cx="752384" cy="883923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643F497E-DE52-479A-AD33-01BAAE2486D1}"/>
              </a:ext>
            </a:extLst>
          </p:cNvPr>
          <p:cNvSpPr/>
          <p:nvPr userDrawn="1"/>
        </p:nvSpPr>
        <p:spPr>
          <a:xfrm flipH="1">
            <a:off x="10449238" y="562777"/>
            <a:ext cx="1734542" cy="4787730"/>
          </a:xfrm>
          <a:custGeom>
            <a:avLst/>
            <a:gdLst>
              <a:gd name="connsiteX0" fmla="*/ 1014246 w 1668463"/>
              <a:gd name="connsiteY0" fmla="*/ 0 h 4605338"/>
              <a:gd name="connsiteX1" fmla="*/ 1668463 w 1668463"/>
              <a:gd name="connsiteY1" fmla="*/ 4605338 h 4605338"/>
              <a:gd name="connsiteX2" fmla="*/ 432411 w 1668463"/>
              <a:gd name="connsiteY2" fmla="*/ 3247390 h 4605338"/>
              <a:gd name="connsiteX3" fmla="*/ 162373 w 1668463"/>
              <a:gd name="connsiteY3" fmla="*/ 1747524 h 4605338"/>
              <a:gd name="connsiteX4" fmla="*/ 9650 w 1668463"/>
              <a:gd name="connsiteY4" fmla="*/ 1597085 h 4605338"/>
              <a:gd name="connsiteX5" fmla="*/ 0 w 1668463"/>
              <a:gd name="connsiteY5" fmla="*/ 1591492 h 4605338"/>
              <a:gd name="connsiteX6" fmla="*/ 0 w 1668463"/>
              <a:gd name="connsiteY6" fmla="*/ 52991 h 4605338"/>
              <a:gd name="connsiteX7" fmla="*/ 75921 w 1668463"/>
              <a:gd name="connsiteY7" fmla="*/ 49025 h 4605338"/>
              <a:gd name="connsiteX8" fmla="*/ 1014246 w 1668463"/>
              <a:gd name="connsiteY8" fmla="*/ 0 h 46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8463" h="4605338">
                <a:moveTo>
                  <a:pt x="1014246" y="0"/>
                </a:moveTo>
                <a:cubicBezTo>
                  <a:pt x="1014246" y="0"/>
                  <a:pt x="1014246" y="0"/>
                  <a:pt x="1668463" y="4605338"/>
                </a:cubicBezTo>
                <a:cubicBezTo>
                  <a:pt x="763695" y="4416116"/>
                  <a:pt x="407356" y="3959756"/>
                  <a:pt x="432411" y="3247390"/>
                </a:cubicBezTo>
                <a:cubicBezTo>
                  <a:pt x="446331" y="2765986"/>
                  <a:pt x="329407" y="1972921"/>
                  <a:pt x="162373" y="1747524"/>
                </a:cubicBezTo>
                <a:cubicBezTo>
                  <a:pt x="122702" y="1694653"/>
                  <a:pt x="72592" y="1641956"/>
                  <a:pt x="9650" y="1597085"/>
                </a:cubicBezTo>
                <a:lnTo>
                  <a:pt x="0" y="1591492"/>
                </a:lnTo>
                <a:lnTo>
                  <a:pt x="0" y="52991"/>
                </a:lnTo>
                <a:lnTo>
                  <a:pt x="75921" y="49025"/>
                </a:lnTo>
                <a:cubicBezTo>
                  <a:pt x="326438" y="35936"/>
                  <a:pt x="634766" y="19827"/>
                  <a:pt x="1014246" y="0"/>
                </a:cubicBezTo>
                <a:close/>
              </a:path>
            </a:pathLst>
          </a:custGeom>
          <a:gradFill flip="none" rotWithShape="1">
            <a:gsLst>
              <a:gs pos="51000">
                <a:srgbClr val="E3576B"/>
              </a:gs>
              <a:gs pos="7000">
                <a:srgbClr val="A51C30"/>
              </a:gs>
              <a:gs pos="86000">
                <a:srgbClr val="A51C30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998E20-2BD0-44CD-A672-80D8DBBF4C0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8638782" y="2095973"/>
            <a:ext cx="3109301" cy="3741394"/>
          </a:xfrm>
          <a:prstGeom prst="ellipse">
            <a:avLst/>
          </a:prstGeom>
          <a:gradFill flip="none" rotWithShape="1">
            <a:gsLst>
              <a:gs pos="5000">
                <a:srgbClr val="E3576B"/>
              </a:gs>
              <a:gs pos="88000">
                <a:srgbClr val="A51C30"/>
              </a:gs>
            </a:gsLst>
            <a:lin ang="48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235F606D-8512-4DAF-90F6-2DB30C561A6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811819" y="2086070"/>
            <a:ext cx="4578132" cy="4239807"/>
          </a:xfrm>
          <a:custGeom>
            <a:avLst/>
            <a:gdLst>
              <a:gd name="T0" fmla="*/ 1223 w 1582"/>
              <a:gd name="T1" fmla="*/ 0 h 1465"/>
              <a:gd name="T2" fmla="*/ 1581 w 1582"/>
              <a:gd name="T3" fmla="*/ 663 h 1465"/>
              <a:gd name="T4" fmla="*/ 785 w 1582"/>
              <a:gd name="T5" fmla="*/ 1464 h 1465"/>
              <a:gd name="T6" fmla="*/ 0 w 1582"/>
              <a:gd name="T7" fmla="*/ 824 h 1465"/>
              <a:gd name="T8" fmla="*/ 1223 w 1582"/>
              <a:gd name="T9" fmla="*/ 0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2" h="1465">
                <a:moveTo>
                  <a:pt x="1223" y="0"/>
                </a:moveTo>
                <a:cubicBezTo>
                  <a:pt x="1438" y="142"/>
                  <a:pt x="1580" y="386"/>
                  <a:pt x="1581" y="663"/>
                </a:cubicBezTo>
                <a:cubicBezTo>
                  <a:pt x="1582" y="1104"/>
                  <a:pt x="1226" y="1463"/>
                  <a:pt x="785" y="1464"/>
                </a:cubicBezTo>
                <a:cubicBezTo>
                  <a:pt x="398" y="1465"/>
                  <a:pt x="74" y="1190"/>
                  <a:pt x="0" y="824"/>
                </a:cubicBezTo>
                <a:lnTo>
                  <a:pt x="12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50800" dir="2700000" algn="t" rotWithShape="0">
              <a:prstClr val="black">
                <a:alpha val="1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E07DBADB-2A10-4245-A282-86B516F1FDB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123740" y="2861745"/>
            <a:ext cx="3931186" cy="3064742"/>
          </a:xfrm>
          <a:custGeom>
            <a:avLst/>
            <a:gdLst>
              <a:gd name="T0" fmla="*/ 1358 w 1358"/>
              <a:gd name="T1" fmla="*/ 312 h 1059"/>
              <a:gd name="T2" fmla="*/ 611 w 1358"/>
              <a:gd name="T3" fmla="*/ 1059 h 1059"/>
              <a:gd name="T4" fmla="*/ 0 w 1358"/>
              <a:gd name="T5" fmla="*/ 740 h 1059"/>
              <a:gd name="T6" fmla="*/ 558 w 1358"/>
              <a:gd name="T7" fmla="*/ 979 h 1059"/>
              <a:gd name="T8" fmla="*/ 1321 w 1358"/>
              <a:gd name="T9" fmla="*/ 232 h 1059"/>
              <a:gd name="T10" fmla="*/ 1283 w 1358"/>
              <a:gd name="T11" fmla="*/ 0 h 1059"/>
              <a:gd name="T12" fmla="*/ 1306 w 1358"/>
              <a:gd name="T13" fmla="*/ 39 h 1059"/>
              <a:gd name="T14" fmla="*/ 1358 w 1358"/>
              <a:gd name="T15" fmla="*/ 312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8" h="1059">
                <a:moveTo>
                  <a:pt x="1358" y="312"/>
                </a:moveTo>
                <a:cubicBezTo>
                  <a:pt x="1358" y="724"/>
                  <a:pt x="1023" y="1059"/>
                  <a:pt x="611" y="1059"/>
                </a:cubicBezTo>
                <a:cubicBezTo>
                  <a:pt x="362" y="1059"/>
                  <a:pt x="136" y="934"/>
                  <a:pt x="0" y="740"/>
                </a:cubicBezTo>
                <a:cubicBezTo>
                  <a:pt x="141" y="888"/>
                  <a:pt x="341" y="979"/>
                  <a:pt x="558" y="979"/>
                </a:cubicBezTo>
                <a:cubicBezTo>
                  <a:pt x="979" y="979"/>
                  <a:pt x="1321" y="644"/>
                  <a:pt x="1321" y="232"/>
                </a:cubicBezTo>
                <a:cubicBezTo>
                  <a:pt x="1321" y="152"/>
                  <a:pt x="1308" y="74"/>
                  <a:pt x="1283" y="0"/>
                </a:cubicBezTo>
                <a:cubicBezTo>
                  <a:pt x="1291" y="13"/>
                  <a:pt x="1299" y="25"/>
                  <a:pt x="1306" y="39"/>
                </a:cubicBezTo>
                <a:cubicBezTo>
                  <a:pt x="1339" y="125"/>
                  <a:pt x="1358" y="217"/>
                  <a:pt x="1358" y="3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33">
            <a:extLst>
              <a:ext uri="{FF2B5EF4-FFF2-40B4-BE49-F238E27FC236}">
                <a16:creationId xmlns:a16="http://schemas.microsoft.com/office/drawing/2014/main" id="{7D495863-7897-4BC8-86B5-D9357738FA0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112447" y="0"/>
            <a:ext cx="5071333" cy="5301413"/>
          </a:xfrm>
          <a:custGeom>
            <a:avLst/>
            <a:gdLst>
              <a:gd name="connsiteX0" fmla="*/ 0 w 4878137"/>
              <a:gd name="connsiteY0" fmla="*/ 0 h 5099452"/>
              <a:gd name="connsiteX1" fmla="*/ 2316870 w 4878137"/>
              <a:gd name="connsiteY1" fmla="*/ 0 h 5099452"/>
              <a:gd name="connsiteX2" fmla="*/ 2314360 w 4878137"/>
              <a:gd name="connsiteY2" fmla="*/ 45173 h 5099452"/>
              <a:gd name="connsiteX3" fmla="*/ 3725600 w 4878137"/>
              <a:gd name="connsiteY3" fmla="*/ 1620458 h 5099452"/>
              <a:gd name="connsiteX4" fmla="*/ 4084674 w 4878137"/>
              <a:gd name="connsiteY4" fmla="*/ 1809714 h 5099452"/>
              <a:gd name="connsiteX5" fmla="*/ 4877975 w 4878137"/>
              <a:gd name="connsiteY5" fmla="*/ 3318202 h 5099452"/>
              <a:gd name="connsiteX6" fmla="*/ 3032506 w 4878137"/>
              <a:gd name="connsiteY6" fmla="*/ 5099443 h 5099452"/>
              <a:gd name="connsiteX7" fmla="*/ 1200955 w 4878137"/>
              <a:gd name="connsiteY7" fmla="*/ 3646619 h 5099452"/>
              <a:gd name="connsiteX8" fmla="*/ 1167553 w 4878137"/>
              <a:gd name="connsiteY8" fmla="*/ 3343251 h 5099452"/>
              <a:gd name="connsiteX9" fmla="*/ 315798 w 4878137"/>
              <a:gd name="connsiteY9" fmla="*/ 1116700 h 5099452"/>
              <a:gd name="connsiteX10" fmla="*/ 51364 w 4878137"/>
              <a:gd name="connsiteY10" fmla="*/ 952492 h 5099452"/>
              <a:gd name="connsiteX11" fmla="*/ 0 w 4878137"/>
              <a:gd name="connsiteY11" fmla="*/ 908218 h 509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78137" h="5099452">
                <a:moveTo>
                  <a:pt x="0" y="0"/>
                </a:moveTo>
                <a:lnTo>
                  <a:pt x="2316870" y="0"/>
                </a:lnTo>
                <a:lnTo>
                  <a:pt x="2314360" y="45173"/>
                </a:lnTo>
                <a:cubicBezTo>
                  <a:pt x="2303226" y="960842"/>
                  <a:pt x="3063125" y="1289258"/>
                  <a:pt x="3725600" y="1620458"/>
                </a:cubicBezTo>
                <a:cubicBezTo>
                  <a:pt x="3853642" y="1670555"/>
                  <a:pt x="3973333" y="1734568"/>
                  <a:pt x="4084674" y="1809714"/>
                </a:cubicBezTo>
                <a:cubicBezTo>
                  <a:pt x="4571788" y="2143697"/>
                  <a:pt x="4886325" y="2697552"/>
                  <a:pt x="4877975" y="3318202"/>
                </a:cubicBezTo>
                <a:cubicBezTo>
                  <a:pt x="4864057" y="4300668"/>
                  <a:pt x="4045704" y="5093877"/>
                  <a:pt x="3032506" y="5099443"/>
                </a:cubicBezTo>
                <a:cubicBezTo>
                  <a:pt x="2133432" y="5102226"/>
                  <a:pt x="1373532" y="4481575"/>
                  <a:pt x="1200955" y="3646619"/>
                </a:cubicBezTo>
                <a:cubicBezTo>
                  <a:pt x="1181470" y="3546424"/>
                  <a:pt x="1170336" y="3446229"/>
                  <a:pt x="1167553" y="3343251"/>
                </a:cubicBezTo>
                <a:cubicBezTo>
                  <a:pt x="1033944" y="2207710"/>
                  <a:pt x="964356" y="1581493"/>
                  <a:pt x="315798" y="1116700"/>
                </a:cubicBezTo>
                <a:cubicBezTo>
                  <a:pt x="223942" y="1069386"/>
                  <a:pt x="134869" y="1013722"/>
                  <a:pt x="51364" y="952492"/>
                </a:cubicBezTo>
                <a:lnTo>
                  <a:pt x="0" y="908218"/>
                </a:lnTo>
                <a:close/>
              </a:path>
            </a:pathLst>
          </a:custGeom>
          <a:gradFill flip="none" rotWithShape="1">
            <a:gsLst>
              <a:gs pos="33000">
                <a:srgbClr val="A51C30"/>
              </a:gs>
              <a:gs pos="100000">
                <a:srgbClr val="E3576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20">
            <a:extLst>
              <a:ext uri="{FF2B5EF4-FFF2-40B4-BE49-F238E27FC236}">
                <a16:creationId xmlns:a16="http://schemas.microsoft.com/office/drawing/2014/main" id="{128F84F0-3648-4AAF-9DC4-E19D10BFE797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2F7A55-53FB-4250-ABBE-43586A0D08E3}"/>
              </a:ext>
            </a:extLst>
          </p:cNvPr>
          <p:cNvGrpSpPr/>
          <p:nvPr userDrawn="1"/>
        </p:nvGrpSpPr>
        <p:grpSpPr>
          <a:xfrm flipH="1">
            <a:off x="5331" y="0"/>
            <a:ext cx="5371961" cy="6325877"/>
            <a:chOff x="6811819" y="0"/>
            <a:chExt cx="5371961" cy="6325877"/>
          </a:xfrm>
        </p:grpSpPr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643F497E-DE52-479A-AD33-01BAAE2486D1}"/>
                </a:ext>
              </a:extLst>
            </p:cNvPr>
            <p:cNvSpPr/>
            <p:nvPr userDrawn="1"/>
          </p:nvSpPr>
          <p:spPr>
            <a:xfrm flipH="1">
              <a:off x="10449238" y="562777"/>
              <a:ext cx="1734542" cy="4787730"/>
            </a:xfrm>
            <a:custGeom>
              <a:avLst/>
              <a:gdLst>
                <a:gd name="connsiteX0" fmla="*/ 1014246 w 1668463"/>
                <a:gd name="connsiteY0" fmla="*/ 0 h 4605338"/>
                <a:gd name="connsiteX1" fmla="*/ 1668463 w 1668463"/>
                <a:gd name="connsiteY1" fmla="*/ 4605338 h 4605338"/>
                <a:gd name="connsiteX2" fmla="*/ 432411 w 1668463"/>
                <a:gd name="connsiteY2" fmla="*/ 3247390 h 4605338"/>
                <a:gd name="connsiteX3" fmla="*/ 162373 w 1668463"/>
                <a:gd name="connsiteY3" fmla="*/ 1747524 h 4605338"/>
                <a:gd name="connsiteX4" fmla="*/ 9650 w 1668463"/>
                <a:gd name="connsiteY4" fmla="*/ 1597085 h 4605338"/>
                <a:gd name="connsiteX5" fmla="*/ 0 w 1668463"/>
                <a:gd name="connsiteY5" fmla="*/ 1591492 h 4605338"/>
                <a:gd name="connsiteX6" fmla="*/ 0 w 1668463"/>
                <a:gd name="connsiteY6" fmla="*/ 52991 h 4605338"/>
                <a:gd name="connsiteX7" fmla="*/ 75921 w 1668463"/>
                <a:gd name="connsiteY7" fmla="*/ 49025 h 4605338"/>
                <a:gd name="connsiteX8" fmla="*/ 1014246 w 1668463"/>
                <a:gd name="connsiteY8" fmla="*/ 0 h 460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8463" h="4605338">
                  <a:moveTo>
                    <a:pt x="1014246" y="0"/>
                  </a:moveTo>
                  <a:cubicBezTo>
                    <a:pt x="1014246" y="0"/>
                    <a:pt x="1014246" y="0"/>
                    <a:pt x="1668463" y="4605338"/>
                  </a:cubicBezTo>
                  <a:cubicBezTo>
                    <a:pt x="763695" y="4416116"/>
                    <a:pt x="407356" y="3959756"/>
                    <a:pt x="432411" y="3247390"/>
                  </a:cubicBezTo>
                  <a:cubicBezTo>
                    <a:pt x="446331" y="2765986"/>
                    <a:pt x="329407" y="1972921"/>
                    <a:pt x="162373" y="1747524"/>
                  </a:cubicBezTo>
                  <a:cubicBezTo>
                    <a:pt x="122702" y="1694653"/>
                    <a:pt x="72592" y="1641956"/>
                    <a:pt x="9650" y="1597085"/>
                  </a:cubicBezTo>
                  <a:lnTo>
                    <a:pt x="0" y="1591492"/>
                  </a:lnTo>
                  <a:lnTo>
                    <a:pt x="0" y="52991"/>
                  </a:lnTo>
                  <a:lnTo>
                    <a:pt x="75921" y="49025"/>
                  </a:lnTo>
                  <a:cubicBezTo>
                    <a:pt x="326438" y="35936"/>
                    <a:pt x="634766" y="19827"/>
                    <a:pt x="1014246" y="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E3576B"/>
                </a:gs>
                <a:gs pos="7000">
                  <a:srgbClr val="A51C30"/>
                </a:gs>
                <a:gs pos="86000">
                  <a:srgbClr val="A51C30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998E20-2BD0-44CD-A672-80D8DBBF4C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flipH="1">
              <a:off x="8638782" y="2095973"/>
              <a:ext cx="3109301" cy="3741394"/>
            </a:xfrm>
            <a:prstGeom prst="ellipse">
              <a:avLst/>
            </a:prstGeom>
            <a:gradFill flip="none" rotWithShape="1">
              <a:gsLst>
                <a:gs pos="5000">
                  <a:srgbClr val="E3576B"/>
                </a:gs>
                <a:gs pos="88000">
                  <a:srgbClr val="A51C30"/>
                </a:gs>
              </a:gsLst>
              <a:lin ang="4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235F606D-8512-4DAF-90F6-2DB30C561A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811819" y="2086070"/>
              <a:ext cx="4578132" cy="4239807"/>
            </a:xfrm>
            <a:custGeom>
              <a:avLst/>
              <a:gdLst>
                <a:gd name="T0" fmla="*/ 1223 w 1582"/>
                <a:gd name="T1" fmla="*/ 0 h 1465"/>
                <a:gd name="T2" fmla="*/ 1581 w 1582"/>
                <a:gd name="T3" fmla="*/ 663 h 1465"/>
                <a:gd name="T4" fmla="*/ 785 w 1582"/>
                <a:gd name="T5" fmla="*/ 1464 h 1465"/>
                <a:gd name="T6" fmla="*/ 0 w 1582"/>
                <a:gd name="T7" fmla="*/ 824 h 1465"/>
                <a:gd name="T8" fmla="*/ 1223 w 1582"/>
                <a:gd name="T9" fmla="*/ 0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1465">
                  <a:moveTo>
                    <a:pt x="1223" y="0"/>
                  </a:moveTo>
                  <a:cubicBezTo>
                    <a:pt x="1438" y="142"/>
                    <a:pt x="1580" y="386"/>
                    <a:pt x="1581" y="663"/>
                  </a:cubicBezTo>
                  <a:cubicBezTo>
                    <a:pt x="1582" y="1104"/>
                    <a:pt x="1226" y="1463"/>
                    <a:pt x="785" y="1464"/>
                  </a:cubicBezTo>
                  <a:cubicBezTo>
                    <a:pt x="398" y="1465"/>
                    <a:pt x="74" y="1190"/>
                    <a:pt x="0" y="824"/>
                  </a:cubicBezTo>
                  <a:lnTo>
                    <a:pt x="122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01600" dist="50800" dir="2700000" algn="t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E07DBADB-2A10-4245-A282-86B516F1FD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123740" y="2861745"/>
              <a:ext cx="3931186" cy="3064742"/>
            </a:xfrm>
            <a:custGeom>
              <a:avLst/>
              <a:gdLst>
                <a:gd name="T0" fmla="*/ 1358 w 1358"/>
                <a:gd name="T1" fmla="*/ 312 h 1059"/>
                <a:gd name="T2" fmla="*/ 611 w 1358"/>
                <a:gd name="T3" fmla="*/ 1059 h 1059"/>
                <a:gd name="T4" fmla="*/ 0 w 1358"/>
                <a:gd name="T5" fmla="*/ 740 h 1059"/>
                <a:gd name="T6" fmla="*/ 558 w 1358"/>
                <a:gd name="T7" fmla="*/ 979 h 1059"/>
                <a:gd name="T8" fmla="*/ 1321 w 1358"/>
                <a:gd name="T9" fmla="*/ 232 h 1059"/>
                <a:gd name="T10" fmla="*/ 1283 w 1358"/>
                <a:gd name="T11" fmla="*/ 0 h 1059"/>
                <a:gd name="T12" fmla="*/ 1306 w 1358"/>
                <a:gd name="T13" fmla="*/ 39 h 1059"/>
                <a:gd name="T14" fmla="*/ 1358 w 1358"/>
                <a:gd name="T15" fmla="*/ 31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8" h="1059">
                  <a:moveTo>
                    <a:pt x="1358" y="312"/>
                  </a:moveTo>
                  <a:cubicBezTo>
                    <a:pt x="1358" y="724"/>
                    <a:pt x="1023" y="1059"/>
                    <a:pt x="611" y="1059"/>
                  </a:cubicBezTo>
                  <a:cubicBezTo>
                    <a:pt x="362" y="1059"/>
                    <a:pt x="136" y="934"/>
                    <a:pt x="0" y="740"/>
                  </a:cubicBezTo>
                  <a:cubicBezTo>
                    <a:pt x="141" y="888"/>
                    <a:pt x="341" y="979"/>
                    <a:pt x="558" y="979"/>
                  </a:cubicBezTo>
                  <a:cubicBezTo>
                    <a:pt x="979" y="979"/>
                    <a:pt x="1321" y="644"/>
                    <a:pt x="1321" y="232"/>
                  </a:cubicBezTo>
                  <a:cubicBezTo>
                    <a:pt x="1321" y="152"/>
                    <a:pt x="1308" y="74"/>
                    <a:pt x="1283" y="0"/>
                  </a:cubicBezTo>
                  <a:cubicBezTo>
                    <a:pt x="1291" y="13"/>
                    <a:pt x="1299" y="25"/>
                    <a:pt x="1306" y="39"/>
                  </a:cubicBezTo>
                  <a:cubicBezTo>
                    <a:pt x="1339" y="125"/>
                    <a:pt x="1358" y="217"/>
                    <a:pt x="1358" y="3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7D495863-7897-4BC8-86B5-D9357738FA0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112447" y="0"/>
              <a:ext cx="5071333" cy="5301413"/>
            </a:xfrm>
            <a:custGeom>
              <a:avLst/>
              <a:gdLst>
                <a:gd name="connsiteX0" fmla="*/ 0 w 4878137"/>
                <a:gd name="connsiteY0" fmla="*/ 0 h 5099452"/>
                <a:gd name="connsiteX1" fmla="*/ 2316870 w 4878137"/>
                <a:gd name="connsiteY1" fmla="*/ 0 h 5099452"/>
                <a:gd name="connsiteX2" fmla="*/ 2314360 w 4878137"/>
                <a:gd name="connsiteY2" fmla="*/ 45173 h 5099452"/>
                <a:gd name="connsiteX3" fmla="*/ 3725600 w 4878137"/>
                <a:gd name="connsiteY3" fmla="*/ 1620458 h 5099452"/>
                <a:gd name="connsiteX4" fmla="*/ 4084674 w 4878137"/>
                <a:gd name="connsiteY4" fmla="*/ 1809714 h 5099452"/>
                <a:gd name="connsiteX5" fmla="*/ 4877975 w 4878137"/>
                <a:gd name="connsiteY5" fmla="*/ 3318202 h 5099452"/>
                <a:gd name="connsiteX6" fmla="*/ 3032506 w 4878137"/>
                <a:gd name="connsiteY6" fmla="*/ 5099443 h 5099452"/>
                <a:gd name="connsiteX7" fmla="*/ 1200955 w 4878137"/>
                <a:gd name="connsiteY7" fmla="*/ 3646619 h 5099452"/>
                <a:gd name="connsiteX8" fmla="*/ 1167553 w 4878137"/>
                <a:gd name="connsiteY8" fmla="*/ 3343251 h 5099452"/>
                <a:gd name="connsiteX9" fmla="*/ 315798 w 4878137"/>
                <a:gd name="connsiteY9" fmla="*/ 1116700 h 5099452"/>
                <a:gd name="connsiteX10" fmla="*/ 51364 w 4878137"/>
                <a:gd name="connsiteY10" fmla="*/ 952492 h 5099452"/>
                <a:gd name="connsiteX11" fmla="*/ 0 w 4878137"/>
                <a:gd name="connsiteY11" fmla="*/ 908218 h 509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78137" h="5099452">
                  <a:moveTo>
                    <a:pt x="0" y="0"/>
                  </a:moveTo>
                  <a:lnTo>
                    <a:pt x="2316870" y="0"/>
                  </a:lnTo>
                  <a:lnTo>
                    <a:pt x="2314360" y="45173"/>
                  </a:lnTo>
                  <a:cubicBezTo>
                    <a:pt x="2303226" y="960842"/>
                    <a:pt x="3063125" y="1289258"/>
                    <a:pt x="3725600" y="1620458"/>
                  </a:cubicBezTo>
                  <a:cubicBezTo>
                    <a:pt x="3853642" y="1670555"/>
                    <a:pt x="3973333" y="1734568"/>
                    <a:pt x="4084674" y="1809714"/>
                  </a:cubicBezTo>
                  <a:cubicBezTo>
                    <a:pt x="4571788" y="2143697"/>
                    <a:pt x="4886325" y="2697552"/>
                    <a:pt x="4877975" y="3318202"/>
                  </a:cubicBezTo>
                  <a:cubicBezTo>
                    <a:pt x="4864057" y="4300668"/>
                    <a:pt x="4045704" y="5093877"/>
                    <a:pt x="3032506" y="5099443"/>
                  </a:cubicBezTo>
                  <a:cubicBezTo>
                    <a:pt x="2133432" y="5102226"/>
                    <a:pt x="1373532" y="4481575"/>
                    <a:pt x="1200955" y="3646619"/>
                  </a:cubicBezTo>
                  <a:cubicBezTo>
                    <a:pt x="1181470" y="3546424"/>
                    <a:pt x="1170336" y="3446229"/>
                    <a:pt x="1167553" y="3343251"/>
                  </a:cubicBezTo>
                  <a:cubicBezTo>
                    <a:pt x="1033944" y="2207710"/>
                    <a:pt x="964356" y="1581493"/>
                    <a:pt x="315798" y="1116700"/>
                  </a:cubicBezTo>
                  <a:cubicBezTo>
                    <a:pt x="223942" y="1069386"/>
                    <a:pt x="134869" y="1013722"/>
                    <a:pt x="51364" y="952492"/>
                  </a:cubicBezTo>
                  <a:lnTo>
                    <a:pt x="0" y="908218"/>
                  </a:lnTo>
                  <a:close/>
                </a:path>
              </a:pathLst>
            </a:custGeom>
            <a:gradFill flip="none" rotWithShape="1">
              <a:gsLst>
                <a:gs pos="33000">
                  <a:srgbClr val="A51C30"/>
                </a:gs>
                <a:gs pos="100000">
                  <a:srgbClr val="E3576B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845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20">
            <a:extLst>
              <a:ext uri="{FF2B5EF4-FFF2-40B4-BE49-F238E27FC236}">
                <a16:creationId xmlns:a16="http://schemas.microsoft.com/office/drawing/2014/main" id="{35B6EB8E-4213-49D5-8A1A-D0A6EF88C414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41D3-26C1-481A-A8BB-66D4049DF4C4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A717-15E7-42EC-94A2-3073080A590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115">
            <a:extLst>
              <a:ext uri="{FF2B5EF4-FFF2-40B4-BE49-F238E27FC236}">
                <a16:creationId xmlns:a16="http://schemas.microsoft.com/office/drawing/2014/main" id="{031957CD-6BE0-4BDE-9388-F6A7B23AD6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941649" y="13542"/>
            <a:ext cx="3456192" cy="1174825"/>
          </a:xfrm>
          <a:custGeom>
            <a:avLst/>
            <a:gdLst>
              <a:gd name="connsiteX0" fmla="*/ 0 w 3826868"/>
              <a:gd name="connsiteY0" fmla="*/ 0 h 1462334"/>
              <a:gd name="connsiteX1" fmla="*/ 3826868 w 3826868"/>
              <a:gd name="connsiteY1" fmla="*/ 0 h 1462334"/>
              <a:gd name="connsiteX2" fmla="*/ 3747083 w 3826868"/>
              <a:gd name="connsiteY2" fmla="*/ 92650 h 1462334"/>
              <a:gd name="connsiteX3" fmla="*/ 3101090 w 3826868"/>
              <a:gd name="connsiteY3" fmla="*/ 842809 h 1462334"/>
              <a:gd name="connsiteX4" fmla="*/ 2263410 w 3826868"/>
              <a:gd name="connsiteY4" fmla="*/ 1389449 h 1462334"/>
              <a:gd name="connsiteX5" fmla="*/ 1871184 w 3826868"/>
              <a:gd name="connsiteY5" fmla="*/ 1459531 h 1462334"/>
              <a:gd name="connsiteX6" fmla="*/ 1750716 w 3826868"/>
              <a:gd name="connsiteY6" fmla="*/ 1462334 h 1462334"/>
              <a:gd name="connsiteX7" fmla="*/ 588047 w 3826868"/>
              <a:gd name="connsiteY7" fmla="*/ 1030629 h 1462334"/>
              <a:gd name="connsiteX8" fmla="*/ 29440 w 3826868"/>
              <a:gd name="connsiteY8" fmla="*/ 138322 h 146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6868" h="1462334">
                <a:moveTo>
                  <a:pt x="0" y="0"/>
                </a:moveTo>
                <a:lnTo>
                  <a:pt x="3826868" y="0"/>
                </a:lnTo>
                <a:lnTo>
                  <a:pt x="3747083" y="92650"/>
                </a:lnTo>
                <a:cubicBezTo>
                  <a:pt x="3101090" y="842809"/>
                  <a:pt x="3101090" y="842809"/>
                  <a:pt x="3101090" y="842809"/>
                </a:cubicBezTo>
                <a:cubicBezTo>
                  <a:pt x="2871358" y="1111924"/>
                  <a:pt x="2579991" y="1294138"/>
                  <a:pt x="2263410" y="1389449"/>
                </a:cubicBezTo>
                <a:cubicBezTo>
                  <a:pt x="2134536" y="1425892"/>
                  <a:pt x="2005661" y="1451121"/>
                  <a:pt x="1871184" y="1459531"/>
                </a:cubicBezTo>
                <a:cubicBezTo>
                  <a:pt x="1831962" y="1462334"/>
                  <a:pt x="1792739" y="1462334"/>
                  <a:pt x="1750716" y="1462334"/>
                </a:cubicBezTo>
                <a:cubicBezTo>
                  <a:pt x="1338878" y="1462334"/>
                  <a:pt x="927042" y="1322170"/>
                  <a:pt x="588047" y="1030629"/>
                </a:cubicBezTo>
                <a:cubicBezTo>
                  <a:pt x="305698" y="787532"/>
                  <a:pt x="118149" y="474216"/>
                  <a:pt x="29440" y="138322"/>
                </a:cubicBezTo>
                <a:close/>
              </a:path>
            </a:pathLst>
          </a:custGeom>
          <a:gradFill flip="none" rotWithShape="1">
            <a:gsLst>
              <a:gs pos="100000">
                <a:srgbClr val="FF9F9F"/>
              </a:gs>
              <a:gs pos="53000">
                <a:srgbClr val="A51C30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16">
            <a:extLst>
              <a:ext uri="{FF2B5EF4-FFF2-40B4-BE49-F238E27FC236}">
                <a16:creationId xmlns:a16="http://schemas.microsoft.com/office/drawing/2014/main" id="{88965122-1B52-4D57-9A3F-C5E8895026F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683839" y="13542"/>
            <a:ext cx="4271184" cy="1988524"/>
          </a:xfrm>
          <a:custGeom>
            <a:avLst/>
            <a:gdLst>
              <a:gd name="connsiteX0" fmla="*/ 141588 w 4729268"/>
              <a:gd name="connsiteY0" fmla="*/ 0 h 2475166"/>
              <a:gd name="connsiteX1" fmla="*/ 4729268 w 4729268"/>
              <a:gd name="connsiteY1" fmla="*/ 0 h 2475166"/>
              <a:gd name="connsiteX2" fmla="*/ 4626749 w 4729268"/>
              <a:gd name="connsiteY2" fmla="*/ 119231 h 2475166"/>
              <a:gd name="connsiteX3" fmla="*/ 3478409 w 4729268"/>
              <a:gd name="connsiteY3" fmla="*/ 1454767 h 2475166"/>
              <a:gd name="connsiteX4" fmla="*/ 3131056 w 4729268"/>
              <a:gd name="connsiteY4" fmla="*/ 1855638 h 2475166"/>
              <a:gd name="connsiteX5" fmla="*/ 2349510 w 4729268"/>
              <a:gd name="connsiteY5" fmla="*/ 2382657 h 2475166"/>
              <a:gd name="connsiteX6" fmla="*/ 1780858 w 4729268"/>
              <a:gd name="connsiteY6" fmla="*/ 2475166 h 2475166"/>
              <a:gd name="connsiteX7" fmla="*/ 618343 w 4729268"/>
              <a:gd name="connsiteY7" fmla="*/ 2043459 h 2475166"/>
              <a:gd name="connsiteX8" fmla="*/ 96047 w 4729268"/>
              <a:gd name="connsiteY8" fmla="*/ 115165 h 24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268" h="2475166">
                <a:moveTo>
                  <a:pt x="141588" y="0"/>
                </a:moveTo>
                <a:lnTo>
                  <a:pt x="4729268" y="0"/>
                </a:lnTo>
                <a:lnTo>
                  <a:pt x="4626749" y="119231"/>
                </a:lnTo>
                <a:cubicBezTo>
                  <a:pt x="3478409" y="1454767"/>
                  <a:pt x="3478409" y="1454767"/>
                  <a:pt x="3478409" y="1454767"/>
                </a:cubicBezTo>
                <a:cubicBezTo>
                  <a:pt x="3131056" y="1855638"/>
                  <a:pt x="3131056" y="1855638"/>
                  <a:pt x="3131056" y="1855638"/>
                </a:cubicBezTo>
                <a:cubicBezTo>
                  <a:pt x="2915360" y="2107934"/>
                  <a:pt x="2643640" y="2284542"/>
                  <a:pt x="2349510" y="2382657"/>
                </a:cubicBezTo>
                <a:cubicBezTo>
                  <a:pt x="2164628" y="2444330"/>
                  <a:pt x="1974144" y="2475166"/>
                  <a:pt x="1780858" y="2475166"/>
                </a:cubicBezTo>
                <a:cubicBezTo>
                  <a:pt x="1369076" y="2475166"/>
                  <a:pt x="957293" y="2332198"/>
                  <a:pt x="618343" y="2043459"/>
                </a:cubicBezTo>
                <a:cubicBezTo>
                  <a:pt x="50764" y="1554470"/>
                  <a:pt x="-133239" y="784094"/>
                  <a:pt x="96047" y="115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eeform 117">
            <a:extLst>
              <a:ext uri="{FF2B5EF4-FFF2-40B4-BE49-F238E27FC236}">
                <a16:creationId xmlns:a16="http://schemas.microsoft.com/office/drawing/2014/main" id="{D07A6E94-1EB4-49D8-ACEC-8019F73C334E}"/>
              </a:ext>
            </a:extLst>
          </p:cNvPr>
          <p:cNvSpPr/>
          <p:nvPr userDrawn="1"/>
        </p:nvSpPr>
        <p:spPr>
          <a:xfrm flipH="1">
            <a:off x="-424986" y="13542"/>
            <a:ext cx="4889951" cy="2629310"/>
          </a:xfrm>
          <a:custGeom>
            <a:avLst/>
            <a:gdLst>
              <a:gd name="connsiteX0" fmla="*/ 711768 w 5414398"/>
              <a:gd name="connsiteY0" fmla="*/ 0 h 3272768"/>
              <a:gd name="connsiteX1" fmla="*/ 5414398 w 5414398"/>
              <a:gd name="connsiteY1" fmla="*/ 0 h 3272768"/>
              <a:gd name="connsiteX2" fmla="*/ 5367108 w 5414398"/>
              <a:gd name="connsiteY2" fmla="*/ 54895 h 3272768"/>
              <a:gd name="connsiteX3" fmla="*/ 4056223 w 5414398"/>
              <a:gd name="connsiteY3" fmla="*/ 1576571 h 3272768"/>
              <a:gd name="connsiteX4" fmla="*/ 3319443 w 5414398"/>
              <a:gd name="connsiteY4" fmla="*/ 2434483 h 3272768"/>
              <a:gd name="connsiteX5" fmla="*/ 3131747 w 5414398"/>
              <a:gd name="connsiteY5" fmla="*/ 2653166 h 3272768"/>
              <a:gd name="connsiteX6" fmla="*/ 1778649 w 5414398"/>
              <a:gd name="connsiteY6" fmla="*/ 3272768 h 3272768"/>
              <a:gd name="connsiteX7" fmla="*/ 618852 w 5414398"/>
              <a:gd name="connsiteY7" fmla="*/ 2841009 h 3272768"/>
              <a:gd name="connsiteX8" fmla="*/ 431155 w 5414398"/>
              <a:gd name="connsiteY8" fmla="*/ 326151 h 3272768"/>
              <a:gd name="connsiteX9" fmla="*/ 617556 w 5414398"/>
              <a:gd name="connsiteY9" fmla="*/ 109500 h 327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4398" h="3272768">
                <a:moveTo>
                  <a:pt x="711768" y="0"/>
                </a:moveTo>
                <a:lnTo>
                  <a:pt x="5414398" y="0"/>
                </a:lnTo>
                <a:lnTo>
                  <a:pt x="5367108" y="54895"/>
                </a:lnTo>
                <a:cubicBezTo>
                  <a:pt x="4056223" y="1576571"/>
                  <a:pt x="4056223" y="1576571"/>
                  <a:pt x="4056223" y="1576571"/>
                </a:cubicBezTo>
                <a:cubicBezTo>
                  <a:pt x="3319443" y="2434483"/>
                  <a:pt x="3319443" y="2434483"/>
                  <a:pt x="3319443" y="2434483"/>
                </a:cubicBezTo>
                <a:cubicBezTo>
                  <a:pt x="3131747" y="2653166"/>
                  <a:pt x="3131747" y="2653166"/>
                  <a:pt x="3131747" y="2653166"/>
                </a:cubicBezTo>
                <a:cubicBezTo>
                  <a:pt x="2778765" y="3062496"/>
                  <a:pt x="2280108" y="3272768"/>
                  <a:pt x="1778649" y="3272768"/>
                </a:cubicBezTo>
                <a:cubicBezTo>
                  <a:pt x="1366837" y="3272768"/>
                  <a:pt x="955025" y="3129783"/>
                  <a:pt x="618852" y="2841009"/>
                </a:cubicBezTo>
                <a:cubicBezTo>
                  <a:pt x="-126332" y="2198977"/>
                  <a:pt x="-210376" y="1071917"/>
                  <a:pt x="431155" y="326151"/>
                </a:cubicBezTo>
                <a:cubicBezTo>
                  <a:pt x="497339" y="249227"/>
                  <a:pt x="559387" y="177110"/>
                  <a:pt x="617556" y="109500"/>
                </a:cubicBezTo>
                <a:close/>
              </a:path>
            </a:pathLst>
          </a:custGeom>
          <a:gradFill flip="none" rotWithShape="1">
            <a:gsLst>
              <a:gs pos="100000">
                <a:srgbClr val="FF9F9F"/>
              </a:gs>
              <a:gs pos="9000">
                <a:srgbClr val="A51C30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65364937-D861-42C5-A573-4FDEDF57F4AB}"/>
              </a:ext>
            </a:extLst>
          </p:cNvPr>
          <p:cNvSpPr>
            <a:spLocks/>
          </p:cNvSpPr>
          <p:nvPr/>
        </p:nvSpPr>
        <p:spPr bwMode="auto">
          <a:xfrm>
            <a:off x="1267605" y="624837"/>
            <a:ext cx="752384" cy="883923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20">
            <a:extLst>
              <a:ext uri="{FF2B5EF4-FFF2-40B4-BE49-F238E27FC236}">
                <a16:creationId xmlns:a16="http://schemas.microsoft.com/office/drawing/2014/main" id="{30B11397-41F0-47B8-9279-C4F95753FA78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D41D3-26C1-481A-A8BB-66D4049DF4C4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FA717-15E7-42EC-94A2-3073080A590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115">
            <a:extLst>
              <a:ext uri="{FF2B5EF4-FFF2-40B4-BE49-F238E27FC236}">
                <a16:creationId xmlns:a16="http://schemas.microsoft.com/office/drawing/2014/main" id="{031957CD-6BE0-4BDE-9388-F6A7B23AD65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941649" y="13542"/>
            <a:ext cx="3456192" cy="1174825"/>
          </a:xfrm>
          <a:custGeom>
            <a:avLst/>
            <a:gdLst>
              <a:gd name="connsiteX0" fmla="*/ 0 w 3826868"/>
              <a:gd name="connsiteY0" fmla="*/ 0 h 1462334"/>
              <a:gd name="connsiteX1" fmla="*/ 3826868 w 3826868"/>
              <a:gd name="connsiteY1" fmla="*/ 0 h 1462334"/>
              <a:gd name="connsiteX2" fmla="*/ 3747083 w 3826868"/>
              <a:gd name="connsiteY2" fmla="*/ 92650 h 1462334"/>
              <a:gd name="connsiteX3" fmla="*/ 3101090 w 3826868"/>
              <a:gd name="connsiteY3" fmla="*/ 842809 h 1462334"/>
              <a:gd name="connsiteX4" fmla="*/ 2263410 w 3826868"/>
              <a:gd name="connsiteY4" fmla="*/ 1389449 h 1462334"/>
              <a:gd name="connsiteX5" fmla="*/ 1871184 w 3826868"/>
              <a:gd name="connsiteY5" fmla="*/ 1459531 h 1462334"/>
              <a:gd name="connsiteX6" fmla="*/ 1750716 w 3826868"/>
              <a:gd name="connsiteY6" fmla="*/ 1462334 h 1462334"/>
              <a:gd name="connsiteX7" fmla="*/ 588047 w 3826868"/>
              <a:gd name="connsiteY7" fmla="*/ 1030629 h 1462334"/>
              <a:gd name="connsiteX8" fmla="*/ 29440 w 3826868"/>
              <a:gd name="connsiteY8" fmla="*/ 138322 h 146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6868" h="1462334">
                <a:moveTo>
                  <a:pt x="0" y="0"/>
                </a:moveTo>
                <a:lnTo>
                  <a:pt x="3826868" y="0"/>
                </a:lnTo>
                <a:lnTo>
                  <a:pt x="3747083" y="92650"/>
                </a:lnTo>
                <a:cubicBezTo>
                  <a:pt x="3101090" y="842809"/>
                  <a:pt x="3101090" y="842809"/>
                  <a:pt x="3101090" y="842809"/>
                </a:cubicBezTo>
                <a:cubicBezTo>
                  <a:pt x="2871358" y="1111924"/>
                  <a:pt x="2579991" y="1294138"/>
                  <a:pt x="2263410" y="1389449"/>
                </a:cubicBezTo>
                <a:cubicBezTo>
                  <a:pt x="2134536" y="1425892"/>
                  <a:pt x="2005661" y="1451121"/>
                  <a:pt x="1871184" y="1459531"/>
                </a:cubicBezTo>
                <a:cubicBezTo>
                  <a:pt x="1831962" y="1462334"/>
                  <a:pt x="1792739" y="1462334"/>
                  <a:pt x="1750716" y="1462334"/>
                </a:cubicBezTo>
                <a:cubicBezTo>
                  <a:pt x="1338878" y="1462334"/>
                  <a:pt x="927042" y="1322170"/>
                  <a:pt x="588047" y="1030629"/>
                </a:cubicBezTo>
                <a:cubicBezTo>
                  <a:pt x="305698" y="787532"/>
                  <a:pt x="118149" y="474216"/>
                  <a:pt x="29440" y="138322"/>
                </a:cubicBezTo>
                <a:close/>
              </a:path>
            </a:pathLst>
          </a:custGeom>
          <a:gradFill flip="none" rotWithShape="1">
            <a:gsLst>
              <a:gs pos="100000">
                <a:srgbClr val="FF9F9F"/>
              </a:gs>
              <a:gs pos="53000">
                <a:srgbClr val="A51C30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eeform 116">
            <a:extLst>
              <a:ext uri="{FF2B5EF4-FFF2-40B4-BE49-F238E27FC236}">
                <a16:creationId xmlns:a16="http://schemas.microsoft.com/office/drawing/2014/main" id="{88965122-1B52-4D57-9A3F-C5E8895026F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683839" y="13542"/>
            <a:ext cx="4271184" cy="1988524"/>
          </a:xfrm>
          <a:custGeom>
            <a:avLst/>
            <a:gdLst>
              <a:gd name="connsiteX0" fmla="*/ 141588 w 4729268"/>
              <a:gd name="connsiteY0" fmla="*/ 0 h 2475166"/>
              <a:gd name="connsiteX1" fmla="*/ 4729268 w 4729268"/>
              <a:gd name="connsiteY1" fmla="*/ 0 h 2475166"/>
              <a:gd name="connsiteX2" fmla="*/ 4626749 w 4729268"/>
              <a:gd name="connsiteY2" fmla="*/ 119231 h 2475166"/>
              <a:gd name="connsiteX3" fmla="*/ 3478409 w 4729268"/>
              <a:gd name="connsiteY3" fmla="*/ 1454767 h 2475166"/>
              <a:gd name="connsiteX4" fmla="*/ 3131056 w 4729268"/>
              <a:gd name="connsiteY4" fmla="*/ 1855638 h 2475166"/>
              <a:gd name="connsiteX5" fmla="*/ 2349510 w 4729268"/>
              <a:gd name="connsiteY5" fmla="*/ 2382657 h 2475166"/>
              <a:gd name="connsiteX6" fmla="*/ 1780858 w 4729268"/>
              <a:gd name="connsiteY6" fmla="*/ 2475166 h 2475166"/>
              <a:gd name="connsiteX7" fmla="*/ 618343 w 4729268"/>
              <a:gd name="connsiteY7" fmla="*/ 2043459 h 2475166"/>
              <a:gd name="connsiteX8" fmla="*/ 96047 w 4729268"/>
              <a:gd name="connsiteY8" fmla="*/ 115165 h 247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268" h="2475166">
                <a:moveTo>
                  <a:pt x="141588" y="0"/>
                </a:moveTo>
                <a:lnTo>
                  <a:pt x="4729268" y="0"/>
                </a:lnTo>
                <a:lnTo>
                  <a:pt x="4626749" y="119231"/>
                </a:lnTo>
                <a:cubicBezTo>
                  <a:pt x="3478409" y="1454767"/>
                  <a:pt x="3478409" y="1454767"/>
                  <a:pt x="3478409" y="1454767"/>
                </a:cubicBezTo>
                <a:cubicBezTo>
                  <a:pt x="3131056" y="1855638"/>
                  <a:pt x="3131056" y="1855638"/>
                  <a:pt x="3131056" y="1855638"/>
                </a:cubicBezTo>
                <a:cubicBezTo>
                  <a:pt x="2915360" y="2107934"/>
                  <a:pt x="2643640" y="2284542"/>
                  <a:pt x="2349510" y="2382657"/>
                </a:cubicBezTo>
                <a:cubicBezTo>
                  <a:pt x="2164628" y="2444330"/>
                  <a:pt x="1974144" y="2475166"/>
                  <a:pt x="1780858" y="2475166"/>
                </a:cubicBezTo>
                <a:cubicBezTo>
                  <a:pt x="1369076" y="2475166"/>
                  <a:pt x="957293" y="2332198"/>
                  <a:pt x="618343" y="2043459"/>
                </a:cubicBezTo>
                <a:cubicBezTo>
                  <a:pt x="50764" y="1554470"/>
                  <a:pt x="-133239" y="784094"/>
                  <a:pt x="96047" y="115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eeform 117">
            <a:extLst>
              <a:ext uri="{FF2B5EF4-FFF2-40B4-BE49-F238E27FC236}">
                <a16:creationId xmlns:a16="http://schemas.microsoft.com/office/drawing/2014/main" id="{D07A6E94-1EB4-49D8-ACEC-8019F73C334E}"/>
              </a:ext>
            </a:extLst>
          </p:cNvPr>
          <p:cNvSpPr/>
          <p:nvPr userDrawn="1"/>
        </p:nvSpPr>
        <p:spPr>
          <a:xfrm flipH="1">
            <a:off x="-424986" y="13542"/>
            <a:ext cx="4889951" cy="2629310"/>
          </a:xfrm>
          <a:custGeom>
            <a:avLst/>
            <a:gdLst>
              <a:gd name="connsiteX0" fmla="*/ 711768 w 5414398"/>
              <a:gd name="connsiteY0" fmla="*/ 0 h 3272768"/>
              <a:gd name="connsiteX1" fmla="*/ 5414398 w 5414398"/>
              <a:gd name="connsiteY1" fmla="*/ 0 h 3272768"/>
              <a:gd name="connsiteX2" fmla="*/ 5367108 w 5414398"/>
              <a:gd name="connsiteY2" fmla="*/ 54895 h 3272768"/>
              <a:gd name="connsiteX3" fmla="*/ 4056223 w 5414398"/>
              <a:gd name="connsiteY3" fmla="*/ 1576571 h 3272768"/>
              <a:gd name="connsiteX4" fmla="*/ 3319443 w 5414398"/>
              <a:gd name="connsiteY4" fmla="*/ 2434483 h 3272768"/>
              <a:gd name="connsiteX5" fmla="*/ 3131747 w 5414398"/>
              <a:gd name="connsiteY5" fmla="*/ 2653166 h 3272768"/>
              <a:gd name="connsiteX6" fmla="*/ 1778649 w 5414398"/>
              <a:gd name="connsiteY6" fmla="*/ 3272768 h 3272768"/>
              <a:gd name="connsiteX7" fmla="*/ 618852 w 5414398"/>
              <a:gd name="connsiteY7" fmla="*/ 2841009 h 3272768"/>
              <a:gd name="connsiteX8" fmla="*/ 431155 w 5414398"/>
              <a:gd name="connsiteY8" fmla="*/ 326151 h 3272768"/>
              <a:gd name="connsiteX9" fmla="*/ 617556 w 5414398"/>
              <a:gd name="connsiteY9" fmla="*/ 109500 h 327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4398" h="3272768">
                <a:moveTo>
                  <a:pt x="711768" y="0"/>
                </a:moveTo>
                <a:lnTo>
                  <a:pt x="5414398" y="0"/>
                </a:lnTo>
                <a:lnTo>
                  <a:pt x="5367108" y="54895"/>
                </a:lnTo>
                <a:cubicBezTo>
                  <a:pt x="4056223" y="1576571"/>
                  <a:pt x="4056223" y="1576571"/>
                  <a:pt x="4056223" y="1576571"/>
                </a:cubicBezTo>
                <a:cubicBezTo>
                  <a:pt x="3319443" y="2434483"/>
                  <a:pt x="3319443" y="2434483"/>
                  <a:pt x="3319443" y="2434483"/>
                </a:cubicBezTo>
                <a:cubicBezTo>
                  <a:pt x="3131747" y="2653166"/>
                  <a:pt x="3131747" y="2653166"/>
                  <a:pt x="3131747" y="2653166"/>
                </a:cubicBezTo>
                <a:cubicBezTo>
                  <a:pt x="2778765" y="3062496"/>
                  <a:pt x="2280108" y="3272768"/>
                  <a:pt x="1778649" y="3272768"/>
                </a:cubicBezTo>
                <a:cubicBezTo>
                  <a:pt x="1366837" y="3272768"/>
                  <a:pt x="955025" y="3129783"/>
                  <a:pt x="618852" y="2841009"/>
                </a:cubicBezTo>
                <a:cubicBezTo>
                  <a:pt x="-126332" y="2198977"/>
                  <a:pt x="-210376" y="1071917"/>
                  <a:pt x="431155" y="326151"/>
                </a:cubicBezTo>
                <a:cubicBezTo>
                  <a:pt x="497339" y="249227"/>
                  <a:pt x="559387" y="177110"/>
                  <a:pt x="617556" y="109500"/>
                </a:cubicBezTo>
                <a:close/>
              </a:path>
            </a:pathLst>
          </a:custGeom>
          <a:gradFill flip="none" rotWithShape="1">
            <a:gsLst>
              <a:gs pos="100000">
                <a:srgbClr val="FF9F9F"/>
              </a:gs>
              <a:gs pos="15000">
                <a:srgbClr val="A51C30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65364937-D861-42C5-A573-4FDEDF57F4AB}"/>
              </a:ext>
            </a:extLst>
          </p:cNvPr>
          <p:cNvSpPr>
            <a:spLocks/>
          </p:cNvSpPr>
          <p:nvPr/>
        </p:nvSpPr>
        <p:spPr bwMode="auto">
          <a:xfrm>
            <a:off x="1267605" y="624837"/>
            <a:ext cx="752384" cy="883923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20">
            <a:extLst>
              <a:ext uri="{FF2B5EF4-FFF2-40B4-BE49-F238E27FC236}">
                <a16:creationId xmlns:a16="http://schemas.microsoft.com/office/drawing/2014/main" id="{EA5B6B28-830A-45F4-814B-5124D48EAB45}"/>
              </a:ext>
            </a:extLst>
          </p:cNvPr>
          <p:cNvSpPr/>
          <p:nvPr userDrawn="1"/>
        </p:nvSpPr>
        <p:spPr>
          <a:xfrm>
            <a:off x="5331" y="-23604"/>
            <a:ext cx="12192000" cy="6861737"/>
          </a:xfrm>
          <a:custGeom>
            <a:avLst/>
            <a:gdLst>
              <a:gd name="connsiteX0" fmla="*/ 1052322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398845 h 6858000"/>
              <a:gd name="connsiteX3" fmla="*/ 12106031 w 12192000"/>
              <a:gd name="connsiteY3" fmla="*/ 4418734 h 6858000"/>
              <a:gd name="connsiteX4" fmla="*/ 7236250 w 12192000"/>
              <a:gd name="connsiteY4" fmla="*/ 4634577 h 6858000"/>
              <a:gd name="connsiteX5" fmla="*/ 3877451 w 12192000"/>
              <a:gd name="connsiteY5" fmla="*/ 6757126 h 6858000"/>
              <a:gd name="connsiteX6" fmla="*/ 3800340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3661609 h 6858000"/>
              <a:gd name="connsiteX9" fmla="*/ 114844 w 12192000"/>
              <a:gd name="connsiteY9" fmla="*/ 3648787 h 6858000"/>
              <a:gd name="connsiteX10" fmla="*/ 1443788 w 12192000"/>
              <a:gd name="connsiteY10" fmla="*/ 2811320 h 6858000"/>
              <a:gd name="connsiteX11" fmla="*/ 6140714 w 12192000"/>
              <a:gd name="connsiteY11" fmla="*/ 1459714 h 6858000"/>
              <a:gd name="connsiteX12" fmla="*/ 10415284 w 12192000"/>
              <a:gd name="connsiteY12" fmla="*/ 1063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0523226" y="0"/>
                </a:moveTo>
                <a:lnTo>
                  <a:pt x="12192000" y="0"/>
                </a:lnTo>
                <a:lnTo>
                  <a:pt x="12192000" y="4398845"/>
                </a:lnTo>
                <a:lnTo>
                  <a:pt x="12106031" y="4418734"/>
                </a:lnTo>
                <a:cubicBezTo>
                  <a:pt x="10322516" y="4806074"/>
                  <a:pt x="8860477" y="4550230"/>
                  <a:pt x="7236250" y="4634577"/>
                </a:cubicBezTo>
                <a:cubicBezTo>
                  <a:pt x="5752923" y="4711692"/>
                  <a:pt x="4840379" y="5522739"/>
                  <a:pt x="3877451" y="6757126"/>
                </a:cubicBezTo>
                <a:lnTo>
                  <a:pt x="3800340" y="6858000"/>
                </a:lnTo>
                <a:lnTo>
                  <a:pt x="0" y="6858000"/>
                </a:lnTo>
                <a:lnTo>
                  <a:pt x="0" y="3661609"/>
                </a:lnTo>
                <a:lnTo>
                  <a:pt x="114844" y="3648787"/>
                </a:lnTo>
                <a:cubicBezTo>
                  <a:pt x="570604" y="3570783"/>
                  <a:pt x="1017211" y="3302379"/>
                  <a:pt x="1443788" y="2811320"/>
                </a:cubicBezTo>
                <a:cubicBezTo>
                  <a:pt x="2683216" y="1395327"/>
                  <a:pt x="3839629" y="1147006"/>
                  <a:pt x="6140714" y="1459714"/>
                </a:cubicBezTo>
                <a:cubicBezTo>
                  <a:pt x="7035270" y="1583877"/>
                  <a:pt x="9224514" y="1167099"/>
                  <a:pt x="10415284" y="106311"/>
                </a:cubicBezTo>
                <a:close/>
              </a:path>
            </a:pathLst>
          </a:custGeom>
          <a:gradFill>
            <a:gsLst>
              <a:gs pos="100000">
                <a:srgbClr val="FFC5C5">
                  <a:lumMod val="90000"/>
                  <a:lumOff val="10000"/>
                  <a:alpha val="25000"/>
                </a:srgbClr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D65DA-A18B-4BEC-AB0D-D60159CF11A2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A51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24">
            <a:extLst>
              <a:ext uri="{FF2B5EF4-FFF2-40B4-BE49-F238E27FC236}">
                <a16:creationId xmlns:a16="http://schemas.microsoft.com/office/drawing/2014/main" id="{39220A89-D0B3-42AF-9E48-4E624413DA72}"/>
              </a:ext>
            </a:extLst>
          </p:cNvPr>
          <p:cNvSpPr>
            <a:spLocks/>
          </p:cNvSpPr>
          <p:nvPr/>
        </p:nvSpPr>
        <p:spPr bwMode="auto">
          <a:xfrm>
            <a:off x="10076870" y="1340622"/>
            <a:ext cx="2099254" cy="1137018"/>
          </a:xfrm>
          <a:custGeom>
            <a:avLst/>
            <a:gdLst>
              <a:gd name="connsiteX0" fmla="*/ 2086833 w 2086833"/>
              <a:gd name="connsiteY0" fmla="*/ 0 h 2312943"/>
              <a:gd name="connsiteX1" fmla="*/ 2086833 w 2086833"/>
              <a:gd name="connsiteY1" fmla="*/ 2312943 h 2312943"/>
              <a:gd name="connsiteX2" fmla="*/ 0 w 2086833"/>
              <a:gd name="connsiteY2" fmla="*/ 1130920 h 2312943"/>
              <a:gd name="connsiteX3" fmla="*/ 1828800 w 2086833"/>
              <a:gd name="connsiteY3" fmla="*/ 140320 h 231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6833" h="2312943">
                <a:moveTo>
                  <a:pt x="2086833" y="0"/>
                </a:moveTo>
                <a:lnTo>
                  <a:pt x="2086833" y="2312943"/>
                </a:lnTo>
                <a:lnTo>
                  <a:pt x="0" y="1130920"/>
                </a:lnTo>
                <a:lnTo>
                  <a:pt x="1828800" y="140320"/>
                </a:lnTo>
                <a:close/>
              </a:path>
            </a:pathLst>
          </a:custGeom>
          <a:gradFill>
            <a:gsLst>
              <a:gs pos="24000">
                <a:srgbClr val="A51C30"/>
              </a:gs>
              <a:gs pos="71000">
                <a:srgbClr val="FF6161"/>
              </a:gs>
              <a:gs pos="98000">
                <a:srgbClr val="FF9F9F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6CA2D5B0-9023-4CF4-AD19-26280D763B72}"/>
              </a:ext>
            </a:extLst>
          </p:cNvPr>
          <p:cNvSpPr>
            <a:spLocks/>
          </p:cNvSpPr>
          <p:nvPr/>
        </p:nvSpPr>
        <p:spPr bwMode="auto">
          <a:xfrm>
            <a:off x="10094659" y="896063"/>
            <a:ext cx="1832086" cy="1001594"/>
          </a:xfrm>
          <a:custGeom>
            <a:avLst/>
            <a:gdLst>
              <a:gd name="T0" fmla="*/ 0 w 1154"/>
              <a:gd name="T1" fmla="*/ 0 h 1291"/>
              <a:gd name="T2" fmla="*/ 1154 w 1154"/>
              <a:gd name="T3" fmla="*/ 667 h 1291"/>
              <a:gd name="T4" fmla="*/ 0 w 1154"/>
              <a:gd name="T5" fmla="*/ 1291 h 1291"/>
              <a:gd name="T6" fmla="*/ 0 w 1154"/>
              <a:gd name="T7" fmla="*/ 1291 h 1291"/>
              <a:gd name="T8" fmla="*/ 0 w 1154"/>
              <a:gd name="T9" fmla="*/ 0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4" h="1291">
                <a:moveTo>
                  <a:pt x="0" y="0"/>
                </a:moveTo>
                <a:lnTo>
                  <a:pt x="1154" y="667"/>
                </a:lnTo>
                <a:lnTo>
                  <a:pt x="0" y="1291"/>
                </a:lnTo>
                <a:lnTo>
                  <a:pt x="0" y="129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4000">
                <a:srgbClr val="A51C30"/>
              </a:gs>
              <a:gs pos="71000">
                <a:srgbClr val="FF6161"/>
              </a:gs>
              <a:gs pos="98000">
                <a:srgbClr val="FF9F9F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C13D4ECF-237F-46D7-B5DF-6C1C091488F4}"/>
              </a:ext>
            </a:extLst>
          </p:cNvPr>
          <p:cNvSpPr>
            <a:spLocks/>
          </p:cNvSpPr>
          <p:nvPr/>
        </p:nvSpPr>
        <p:spPr bwMode="auto">
          <a:xfrm>
            <a:off x="8200699" y="1363346"/>
            <a:ext cx="1913054" cy="1024092"/>
          </a:xfrm>
          <a:custGeom>
            <a:avLst/>
            <a:gdLst>
              <a:gd name="T0" fmla="*/ 1205 w 1205"/>
              <a:gd name="T1" fmla="*/ 679 h 1320"/>
              <a:gd name="T2" fmla="*/ 0 w 1205"/>
              <a:gd name="T3" fmla="*/ 1320 h 1320"/>
              <a:gd name="T4" fmla="*/ 0 w 1205"/>
              <a:gd name="T5" fmla="*/ 14 h 1320"/>
              <a:gd name="T6" fmla="*/ 30 w 1205"/>
              <a:gd name="T7" fmla="*/ 0 h 1320"/>
              <a:gd name="T8" fmla="*/ 1205 w 1205"/>
              <a:gd name="T9" fmla="*/ 679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1320">
                <a:moveTo>
                  <a:pt x="1205" y="679"/>
                </a:moveTo>
                <a:lnTo>
                  <a:pt x="0" y="1320"/>
                </a:lnTo>
                <a:lnTo>
                  <a:pt x="0" y="14"/>
                </a:lnTo>
                <a:lnTo>
                  <a:pt x="30" y="0"/>
                </a:lnTo>
                <a:lnTo>
                  <a:pt x="1205" y="679"/>
                </a:lnTo>
                <a:close/>
              </a:path>
            </a:pathLst>
          </a:custGeom>
          <a:gradFill flip="none" rotWithShape="1">
            <a:gsLst>
              <a:gs pos="24000">
                <a:srgbClr val="A51C30"/>
              </a:gs>
              <a:gs pos="71000">
                <a:srgbClr val="FF6161"/>
              </a:gs>
              <a:gs pos="98000">
                <a:srgbClr val="FF9F9F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1835BFD-DB06-4A4F-8721-069F0B8A0160}"/>
              </a:ext>
            </a:extLst>
          </p:cNvPr>
          <p:cNvSpPr>
            <a:spLocks/>
          </p:cNvSpPr>
          <p:nvPr/>
        </p:nvSpPr>
        <p:spPr bwMode="auto">
          <a:xfrm>
            <a:off x="8229232" y="896101"/>
            <a:ext cx="1865426" cy="1001594"/>
          </a:xfrm>
          <a:custGeom>
            <a:avLst/>
            <a:gdLst>
              <a:gd name="T0" fmla="*/ 1175 w 1175"/>
              <a:gd name="T1" fmla="*/ 0 h 1291"/>
              <a:gd name="T2" fmla="*/ 1175 w 1175"/>
              <a:gd name="T3" fmla="*/ 1291 h 1291"/>
              <a:gd name="T4" fmla="*/ 1173 w 1175"/>
              <a:gd name="T5" fmla="*/ 1291 h 1291"/>
              <a:gd name="T6" fmla="*/ 0 w 1175"/>
              <a:gd name="T7" fmla="*/ 610 h 1291"/>
              <a:gd name="T8" fmla="*/ 1175 w 1175"/>
              <a:gd name="T9" fmla="*/ 0 h 1291"/>
              <a:gd name="T10" fmla="*/ 1175 w 1175"/>
              <a:gd name="T11" fmla="*/ 0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75" h="1291">
                <a:moveTo>
                  <a:pt x="1175" y="0"/>
                </a:moveTo>
                <a:lnTo>
                  <a:pt x="1175" y="1291"/>
                </a:lnTo>
                <a:lnTo>
                  <a:pt x="1173" y="1291"/>
                </a:lnTo>
                <a:lnTo>
                  <a:pt x="0" y="610"/>
                </a:lnTo>
                <a:lnTo>
                  <a:pt x="1175" y="0"/>
                </a:lnTo>
                <a:lnTo>
                  <a:pt x="1175" y="0"/>
                </a:lnTo>
                <a:close/>
              </a:path>
            </a:pathLst>
          </a:custGeom>
          <a:gradFill flip="none" rotWithShape="1">
            <a:gsLst>
              <a:gs pos="24000">
                <a:srgbClr val="A51C30"/>
              </a:gs>
              <a:gs pos="71000">
                <a:srgbClr val="FF6161"/>
              </a:gs>
              <a:gs pos="98000">
                <a:srgbClr val="FF9F9F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DA6C7567-E693-4568-B366-ADC5CE729A73}"/>
              </a:ext>
            </a:extLst>
          </p:cNvPr>
          <p:cNvSpPr>
            <a:spLocks/>
          </p:cNvSpPr>
          <p:nvPr/>
        </p:nvSpPr>
        <p:spPr bwMode="auto">
          <a:xfrm>
            <a:off x="6127299" y="1353165"/>
            <a:ext cx="2073400" cy="1024092"/>
          </a:xfrm>
          <a:custGeom>
            <a:avLst/>
            <a:gdLst>
              <a:gd name="T0" fmla="*/ 1306 w 1306"/>
              <a:gd name="T1" fmla="*/ 0 h 1320"/>
              <a:gd name="T2" fmla="*/ 1306 w 1306"/>
              <a:gd name="T3" fmla="*/ 1320 h 1320"/>
              <a:gd name="T4" fmla="*/ 0 w 1306"/>
              <a:gd name="T5" fmla="*/ 682 h 1320"/>
              <a:gd name="T6" fmla="*/ 1306 w 1306"/>
              <a:gd name="T7" fmla="*/ 0 h 1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06" h="1320">
                <a:moveTo>
                  <a:pt x="1306" y="0"/>
                </a:moveTo>
                <a:lnTo>
                  <a:pt x="1306" y="1320"/>
                </a:lnTo>
                <a:lnTo>
                  <a:pt x="0" y="682"/>
                </a:lnTo>
                <a:lnTo>
                  <a:pt x="1306" y="0"/>
                </a:lnTo>
                <a:close/>
              </a:path>
            </a:pathLst>
          </a:custGeom>
          <a:gradFill flip="none" rotWithShape="1">
            <a:gsLst>
              <a:gs pos="24000">
                <a:srgbClr val="A51C30"/>
              </a:gs>
              <a:gs pos="71000">
                <a:srgbClr val="FF6161"/>
              </a:gs>
              <a:gs pos="98000">
                <a:srgbClr val="FF9F9F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1" name="Freeform 42">
            <a:extLst>
              <a:ext uri="{FF2B5EF4-FFF2-40B4-BE49-F238E27FC236}">
                <a16:creationId xmlns:a16="http://schemas.microsoft.com/office/drawing/2014/main" id="{E8C0F5DA-C286-4B7F-AD3F-4E69355BF5D9}"/>
              </a:ext>
            </a:extLst>
          </p:cNvPr>
          <p:cNvSpPr/>
          <p:nvPr/>
        </p:nvSpPr>
        <p:spPr>
          <a:xfrm>
            <a:off x="3" y="-21770"/>
            <a:ext cx="6639381" cy="2334138"/>
          </a:xfrm>
          <a:custGeom>
            <a:avLst/>
            <a:gdLst>
              <a:gd name="connsiteX0" fmla="*/ 0 w 6648038"/>
              <a:gd name="connsiteY0" fmla="*/ 0 h 4841115"/>
              <a:gd name="connsiteX1" fmla="*/ 1162864 w 6648038"/>
              <a:gd name="connsiteY1" fmla="*/ 0 h 4841115"/>
              <a:gd name="connsiteX2" fmla="*/ 6648038 w 6648038"/>
              <a:gd name="connsiteY2" fmla="*/ 3223965 h 4841115"/>
              <a:gd name="connsiteX3" fmla="*/ 3570444 w 6648038"/>
              <a:gd name="connsiteY3" fmla="*/ 4841115 h 4841115"/>
              <a:gd name="connsiteX4" fmla="*/ 0 w 6648038"/>
              <a:gd name="connsiteY4" fmla="*/ 2862839 h 48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8038" h="4841115">
                <a:moveTo>
                  <a:pt x="0" y="0"/>
                </a:moveTo>
                <a:lnTo>
                  <a:pt x="1162864" y="0"/>
                </a:lnTo>
                <a:lnTo>
                  <a:pt x="6648038" y="3223965"/>
                </a:lnTo>
                <a:lnTo>
                  <a:pt x="3570444" y="4841115"/>
                </a:lnTo>
                <a:lnTo>
                  <a:pt x="0" y="2862839"/>
                </a:lnTo>
                <a:close/>
              </a:path>
            </a:pathLst>
          </a:custGeom>
          <a:gradFill flip="none" rotWithShape="1">
            <a:gsLst>
              <a:gs pos="39000">
                <a:srgbClr val="FF6161"/>
              </a:gs>
              <a:gs pos="0">
                <a:srgbClr val="FF9F9F"/>
              </a:gs>
              <a:gs pos="87000">
                <a:srgbClr val="A51C3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4">
            <a:extLst>
              <a:ext uri="{FF2B5EF4-FFF2-40B4-BE49-F238E27FC236}">
                <a16:creationId xmlns:a16="http://schemas.microsoft.com/office/drawing/2014/main" id="{7FF030B1-C0B7-4804-B7AB-9A469E51E280}"/>
              </a:ext>
            </a:extLst>
          </p:cNvPr>
          <p:cNvSpPr>
            <a:spLocks/>
          </p:cNvSpPr>
          <p:nvPr/>
        </p:nvSpPr>
        <p:spPr bwMode="auto">
          <a:xfrm>
            <a:off x="6" y="784545"/>
            <a:ext cx="4927952" cy="2181694"/>
          </a:xfrm>
          <a:custGeom>
            <a:avLst/>
            <a:gdLst>
              <a:gd name="connsiteX0" fmla="*/ 0 w 4927653"/>
              <a:gd name="connsiteY0" fmla="*/ 0 h 4464186"/>
              <a:gd name="connsiteX1" fmla="*/ 4927653 w 4927653"/>
              <a:gd name="connsiteY1" fmla="*/ 2867161 h 4464186"/>
              <a:gd name="connsiteX2" fmla="*/ 4357741 w 4927653"/>
              <a:gd name="connsiteY2" fmla="*/ 3164023 h 4464186"/>
              <a:gd name="connsiteX3" fmla="*/ 2228903 w 4927653"/>
              <a:gd name="connsiteY3" fmla="*/ 4272099 h 4464186"/>
              <a:gd name="connsiteX4" fmla="*/ 1984428 w 4927653"/>
              <a:gd name="connsiteY4" fmla="*/ 4392749 h 4464186"/>
              <a:gd name="connsiteX5" fmla="*/ 1857428 w 4927653"/>
              <a:gd name="connsiteY5" fmla="*/ 4464186 h 4464186"/>
              <a:gd name="connsiteX6" fmla="*/ 0 w 4927653"/>
              <a:gd name="connsiteY6" fmla="*/ 3491824 h 446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7653" h="4464186">
                <a:moveTo>
                  <a:pt x="0" y="0"/>
                </a:moveTo>
                <a:lnTo>
                  <a:pt x="4927653" y="2867161"/>
                </a:lnTo>
                <a:lnTo>
                  <a:pt x="4357741" y="3164023"/>
                </a:lnTo>
                <a:lnTo>
                  <a:pt x="2228903" y="4272099"/>
                </a:lnTo>
                <a:lnTo>
                  <a:pt x="1984428" y="4392749"/>
                </a:lnTo>
                <a:lnTo>
                  <a:pt x="1857428" y="4464186"/>
                </a:lnTo>
                <a:lnTo>
                  <a:pt x="0" y="3491824"/>
                </a:lnTo>
                <a:close/>
              </a:path>
            </a:pathLst>
          </a:custGeom>
          <a:gradFill flip="none" rotWithShape="1">
            <a:gsLst>
              <a:gs pos="17000">
                <a:srgbClr val="FF6161"/>
              </a:gs>
              <a:gs pos="81000">
                <a:srgbClr val="A51C3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" name="Freeform 28">
            <a:extLst>
              <a:ext uri="{FF2B5EF4-FFF2-40B4-BE49-F238E27FC236}">
                <a16:creationId xmlns:a16="http://schemas.microsoft.com/office/drawing/2014/main" id="{46DFAE65-0779-470C-9821-0175BAC1087F}"/>
              </a:ext>
            </a:extLst>
          </p:cNvPr>
          <p:cNvSpPr>
            <a:spLocks/>
          </p:cNvSpPr>
          <p:nvPr/>
        </p:nvSpPr>
        <p:spPr bwMode="auto">
          <a:xfrm>
            <a:off x="6" y="579482"/>
            <a:ext cx="4927952" cy="1546291"/>
          </a:xfrm>
          <a:custGeom>
            <a:avLst/>
            <a:gdLst>
              <a:gd name="connsiteX0" fmla="*/ 0 w 4927653"/>
              <a:gd name="connsiteY0" fmla="*/ 0 h 3164023"/>
              <a:gd name="connsiteX1" fmla="*/ 4927653 w 4927653"/>
              <a:gd name="connsiteY1" fmla="*/ 2867161 h 3164023"/>
              <a:gd name="connsiteX2" fmla="*/ 4357741 w 4927653"/>
              <a:gd name="connsiteY2" fmla="*/ 3164023 h 3164023"/>
              <a:gd name="connsiteX3" fmla="*/ 0 w 4927653"/>
              <a:gd name="connsiteY3" fmla="*/ 627164 h 316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7653" h="3164023">
                <a:moveTo>
                  <a:pt x="0" y="0"/>
                </a:moveTo>
                <a:lnTo>
                  <a:pt x="4927653" y="2867161"/>
                </a:lnTo>
                <a:lnTo>
                  <a:pt x="4357741" y="3164023"/>
                </a:lnTo>
                <a:lnTo>
                  <a:pt x="0" y="627164"/>
                </a:lnTo>
                <a:close/>
              </a:path>
            </a:pathLst>
          </a:custGeom>
          <a:gradFill flip="none" rotWithShape="1">
            <a:gsLst>
              <a:gs pos="4000">
                <a:srgbClr val="FF6161"/>
              </a:gs>
              <a:gs pos="100000">
                <a:srgbClr val="A51C30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054F5E1C-CDFE-45FD-A95B-47DAF2A7D321}"/>
              </a:ext>
            </a:extLst>
          </p:cNvPr>
          <p:cNvSpPr/>
          <p:nvPr/>
        </p:nvSpPr>
        <p:spPr>
          <a:xfrm>
            <a:off x="0" y="601174"/>
            <a:ext cx="12176124" cy="2508251"/>
          </a:xfrm>
          <a:custGeom>
            <a:avLst/>
            <a:gdLst>
              <a:gd name="connsiteX0" fmla="*/ 10215615 w 12175385"/>
              <a:gd name="connsiteY0" fmla="*/ 0 h 5132388"/>
              <a:gd name="connsiteX1" fmla="*/ 12175385 w 12175385"/>
              <a:gd name="connsiteY1" fmla="*/ 1133839 h 5132388"/>
              <a:gd name="connsiteX2" fmla="*/ 12175385 w 12175385"/>
              <a:gd name="connsiteY2" fmla="*/ 1914889 h 5132388"/>
              <a:gd name="connsiteX3" fmla="*/ 10215615 w 12175385"/>
              <a:gd name="connsiteY3" fmla="*/ 781050 h 5132388"/>
              <a:gd name="connsiteX4" fmla="*/ 1857428 w 12175385"/>
              <a:gd name="connsiteY4" fmla="*/ 5132388 h 5132388"/>
              <a:gd name="connsiteX5" fmla="*/ 0 w 12175385"/>
              <a:gd name="connsiteY5" fmla="*/ 4157340 h 5132388"/>
              <a:gd name="connsiteX6" fmla="*/ 0 w 12175385"/>
              <a:gd name="connsiteY6" fmla="*/ 3376290 h 5132388"/>
              <a:gd name="connsiteX7" fmla="*/ 1857428 w 12175385"/>
              <a:gd name="connsiteY7" fmla="*/ 4351338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75385" h="5132388">
                <a:moveTo>
                  <a:pt x="10215615" y="0"/>
                </a:moveTo>
                <a:lnTo>
                  <a:pt x="12175385" y="1133839"/>
                </a:lnTo>
                <a:lnTo>
                  <a:pt x="12175385" y="1914889"/>
                </a:lnTo>
                <a:lnTo>
                  <a:pt x="10215615" y="781050"/>
                </a:lnTo>
                <a:lnTo>
                  <a:pt x="1857428" y="5132388"/>
                </a:lnTo>
                <a:lnTo>
                  <a:pt x="0" y="4157340"/>
                </a:lnTo>
                <a:lnTo>
                  <a:pt x="0" y="3376290"/>
                </a:lnTo>
                <a:lnTo>
                  <a:pt x="1857428" y="4351338"/>
                </a:lnTo>
                <a:close/>
              </a:path>
            </a:pathLst>
          </a:custGeom>
          <a:gradFill flip="none" rotWithShape="1">
            <a:gsLst>
              <a:gs pos="9000">
                <a:srgbClr val="A51C30"/>
              </a:gs>
              <a:gs pos="100000">
                <a:srgbClr val="FF6969"/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  <a:effectLst>
            <a:outerShdw blurRad="63500" sx="102000" sy="102000" algn="ctr" rotWithShape="0">
              <a:srgbClr val="B30838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id="{F3277AFE-E84F-4A45-A98E-F88E27268011}"/>
              </a:ext>
            </a:extLst>
          </p:cNvPr>
          <p:cNvSpPr/>
          <p:nvPr/>
        </p:nvSpPr>
        <p:spPr>
          <a:xfrm>
            <a:off x="8" y="2629250"/>
            <a:ext cx="1861182" cy="669122"/>
          </a:xfrm>
          <a:custGeom>
            <a:avLst/>
            <a:gdLst>
              <a:gd name="connsiteX0" fmla="*/ 0 w 1863609"/>
              <a:gd name="connsiteY0" fmla="*/ 0 h 1387792"/>
              <a:gd name="connsiteX1" fmla="*/ 1863609 w 1863609"/>
              <a:gd name="connsiteY1" fmla="*/ 990256 h 1387792"/>
              <a:gd name="connsiteX2" fmla="*/ 1113400 w 1863609"/>
              <a:gd name="connsiteY2" fmla="*/ 1387792 h 1387792"/>
              <a:gd name="connsiteX3" fmla="*/ 0 w 1863609"/>
              <a:gd name="connsiteY3" fmla="*/ 1387792 h 1387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609" h="1387792">
                <a:moveTo>
                  <a:pt x="0" y="0"/>
                </a:moveTo>
                <a:lnTo>
                  <a:pt x="1863609" y="990256"/>
                </a:lnTo>
                <a:lnTo>
                  <a:pt x="1113400" y="1387792"/>
                </a:lnTo>
                <a:lnTo>
                  <a:pt x="0" y="1387792"/>
                </a:lnTo>
                <a:close/>
              </a:path>
            </a:pathLst>
          </a:custGeom>
          <a:gradFill flip="none" rotWithShape="1">
            <a:gsLst>
              <a:gs pos="100000">
                <a:srgbClr val="A51C30"/>
              </a:gs>
              <a:gs pos="1000">
                <a:srgbClr val="E3576B"/>
              </a:gs>
            </a:gsLst>
            <a:lin ang="0" scaled="1"/>
            <a:tileRect/>
          </a:gradFill>
          <a:ln>
            <a:noFill/>
          </a:ln>
          <a:effectLst>
            <a:innerShdw blurRad="63500" dist="50800" dir="2700000">
              <a:srgbClr val="B30838">
                <a:alpha val="50000"/>
              </a:srgb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559624F-F883-4AD5-A40E-01F1BED72F70}"/>
              </a:ext>
            </a:extLst>
          </p:cNvPr>
          <p:cNvSpPr>
            <a:spLocks/>
          </p:cNvSpPr>
          <p:nvPr/>
        </p:nvSpPr>
        <p:spPr bwMode="auto">
          <a:xfrm>
            <a:off x="96998" y="3424438"/>
            <a:ext cx="948031" cy="1209652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4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41D3-26C1-481A-A8BB-66D4049DF4C4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FA717-15E7-42EC-94A2-3073080A5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5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61" r:id="rId3"/>
    <p:sldLayoutId id="2147483657" r:id="rId4"/>
    <p:sldLayoutId id="2147483660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verage-black-coffee-business-chart-33972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.servier.com/smart_image/north-america/" TargetMode="External"/><Relationship Id="rId7" Type="http://schemas.openxmlformats.org/officeDocument/2006/relationships/hyperlink" Target="https://nypost.com/2020/09/30/shares-of-elon-musks-privately-held-spacex-soar-on-satellite-dreams/" TargetMode="External"/><Relationship Id="rId2" Type="http://schemas.openxmlformats.org/officeDocument/2006/relationships/hyperlink" Target="https://altarum.org/services/disease-surveill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omnitza.com/whitepaper/2022-tech-blind-spots-info/" TargetMode="External"/><Relationship Id="rId5" Type="http://schemas.openxmlformats.org/officeDocument/2006/relationships/hyperlink" Target="https://unsplash.com/photos/xG8IQMqMITM" TargetMode="External"/><Relationship Id="rId4" Type="http://schemas.openxmlformats.org/officeDocument/2006/relationships/hyperlink" Target="https://slidemodel.com/templates/blue-marketing-plan-template-powerpoint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everage-black-coffee-business-chart-33972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6092176" y="5018247"/>
            <a:ext cx="5929572" cy="81560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b="1" cap="none" spc="0">
                <a:ln w="0">
                  <a:noFill/>
                </a:ln>
                <a:solidFill>
                  <a:srgbClr val="A51C30"/>
                </a:solidFill>
                <a:latin typeface="Microsoft YaHei UI"/>
                <a:ea typeface="Open Sans"/>
                <a:cs typeface="Open Sans"/>
              </a:rPr>
              <a:t>Harvard </a:t>
            </a:r>
            <a:r>
              <a:rPr lang="it-IT" sz="2400" b="1" cap="none" spc="0" err="1">
                <a:ln w="0">
                  <a:noFill/>
                </a:ln>
                <a:solidFill>
                  <a:srgbClr val="A51C30"/>
                </a:solidFill>
                <a:latin typeface="Microsoft YaHei UI"/>
                <a:ea typeface="Open Sans"/>
                <a:cs typeface="Open Sans"/>
              </a:rPr>
              <a:t>University</a:t>
            </a:r>
            <a:r>
              <a:rPr lang="it-IT" sz="2400" b="1" cap="none" spc="0">
                <a:ln w="0">
                  <a:noFill/>
                </a:ln>
                <a:solidFill>
                  <a:srgbClr val="A51C30"/>
                </a:solidFill>
                <a:latin typeface="Microsoft YaHei UI"/>
                <a:ea typeface="Open Sans"/>
                <a:cs typeface="Open Sans"/>
              </a:rPr>
              <a:t> Extension </a:t>
            </a:r>
            <a:r>
              <a:rPr lang="it-IT" sz="2400" b="1" cap="none" spc="0">
                <a:ln w="0">
                  <a:noFill/>
                </a:ln>
                <a:solidFill>
                  <a:srgbClr val="B30838"/>
                </a:solidFill>
                <a:latin typeface="Microsoft YaHei UI"/>
                <a:ea typeface="Open Sans"/>
                <a:cs typeface="Open Sans"/>
              </a:rPr>
              <a:t>School</a:t>
            </a:r>
            <a:r>
              <a:rPr lang="it-IT" sz="2400" b="1">
                <a:ln w="0">
                  <a:noFill/>
                </a:ln>
                <a:solidFill>
                  <a:srgbClr val="A51C30"/>
                </a:solidFill>
                <a:latin typeface="Microsoft YaHei UI"/>
                <a:ea typeface="Open Sans"/>
                <a:cs typeface="Open Sans"/>
              </a:rPr>
              <a:t> </a:t>
            </a:r>
            <a:endParaRPr lang="it-IT" sz="2400" b="1" cap="none" spc="0">
              <a:ln w="0">
                <a:noFill/>
              </a:ln>
              <a:solidFill>
                <a:srgbClr val="A51C30"/>
              </a:solidFill>
              <a:latin typeface="Microsoft YaHei UI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it-IT" b="1" cap="none" spc="0">
                <a:ln w="0">
                  <a:noFill/>
                </a:ln>
                <a:solidFill>
                  <a:srgbClr val="404040"/>
                </a:solidFill>
                <a:latin typeface="Microsoft YaHei UI"/>
                <a:ea typeface="Open Sans"/>
                <a:cs typeface="Open Sans"/>
              </a:rPr>
              <a:t>CSCI E-599a Data Science </a:t>
            </a:r>
            <a:r>
              <a:rPr lang="it-IT" b="1" cap="none" spc="0" err="1">
                <a:ln w="0">
                  <a:noFill/>
                </a:ln>
                <a:solidFill>
                  <a:srgbClr val="404040"/>
                </a:solidFill>
                <a:latin typeface="Microsoft YaHei UI"/>
                <a:ea typeface="Open Sans"/>
                <a:cs typeface="Open Sans"/>
              </a:rPr>
              <a:t>Capstone</a:t>
            </a:r>
            <a:r>
              <a:rPr lang="it-IT" b="1" cap="none" spc="0">
                <a:ln w="0">
                  <a:noFill/>
                </a:ln>
                <a:solidFill>
                  <a:srgbClr val="404040"/>
                </a:solidFill>
                <a:latin typeface="Microsoft YaHei UI"/>
                <a:ea typeface="Open Sans"/>
                <a:cs typeface="Open Sans"/>
              </a:rPr>
              <a:t> (Spring 2022)</a:t>
            </a:r>
            <a:endParaRPr lang="en-US" b="1" cap="none" spc="0">
              <a:ln w="0">
                <a:noFill/>
              </a:ln>
              <a:solidFill>
                <a:srgbClr val="404040"/>
              </a:solidFill>
              <a:latin typeface="Microsoft YaHei UI"/>
              <a:ea typeface="Open Sans"/>
              <a:cs typeface="Open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4120B-9762-476D-81B2-7EB1F2A4F6F7}"/>
              </a:ext>
            </a:extLst>
          </p:cNvPr>
          <p:cNvSpPr txBox="1"/>
          <p:nvPr/>
        </p:nvSpPr>
        <p:spPr>
          <a:xfrm>
            <a:off x="482731" y="3882691"/>
            <a:ext cx="118119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Verdana" panose="020B0604030504040204" pitchFamily="34" charset="0"/>
              </a:rPr>
              <a:t>Assessing Twitter’s Potential to Predict Lyme Disease Incidence Rates in the US</a:t>
            </a:r>
            <a:endParaRPr lang="en-US" sz="2200" b="1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2" name="Picture 2" descr="Home - Harvard Extension School Logo (1075x443), Png Download">
            <a:extLst>
              <a:ext uri="{FF2B5EF4-FFF2-40B4-BE49-F238E27FC236}">
                <a16:creationId xmlns:a16="http://schemas.microsoft.com/office/drawing/2014/main" id="{03FF9E80-7E9B-412A-A587-889C03C57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36"/>
          <a:stretch/>
        </p:blipFill>
        <p:spPr bwMode="auto">
          <a:xfrm>
            <a:off x="5813163" y="0"/>
            <a:ext cx="1298106" cy="14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57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page48image50858016">
            <a:extLst>
              <a:ext uri="{FF2B5EF4-FFF2-40B4-BE49-F238E27FC236}">
                <a16:creationId xmlns:a16="http://schemas.microsoft.com/office/drawing/2014/main" id="{F620B0BB-47E2-4585-8AAE-6090BFD8C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" b="3242"/>
          <a:stretch/>
        </p:blipFill>
        <p:spPr bwMode="auto">
          <a:xfrm>
            <a:off x="6056435" y="371295"/>
            <a:ext cx="6135944" cy="594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5A56F-EDE4-4051-A29B-FB8B1FBB1D46}"/>
              </a:ext>
            </a:extLst>
          </p:cNvPr>
          <p:cNvSpPr txBox="1"/>
          <p:nvPr/>
        </p:nvSpPr>
        <p:spPr>
          <a:xfrm>
            <a:off x="208387" y="3078115"/>
            <a:ext cx="53861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latin typeface="Microsoft YaHei UI"/>
                <a:ea typeface="Microsoft YaHei UI"/>
                <a:cs typeface="Calibri"/>
              </a:rPr>
              <a:t>Consistent distribution patterns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latin typeface="Microsoft YaHei UI"/>
              <a:ea typeface="Microsoft YaHei U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latin typeface="Microsoft YaHei UI"/>
                <a:ea typeface="Microsoft YaHei UI"/>
                <a:cs typeface="Calibri"/>
              </a:rPr>
              <a:t>Different correlations for each county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26DC21-C7A5-4362-9BD7-6AEF0E38CDFF}"/>
              </a:ext>
            </a:extLst>
          </p:cNvPr>
          <p:cNvSpPr/>
          <p:nvPr/>
        </p:nvSpPr>
        <p:spPr>
          <a:xfrm>
            <a:off x="389022" y="327538"/>
            <a:ext cx="46035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338301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1" descr="地图&#10;&#10;已自动生成说明">
            <a:extLst>
              <a:ext uri="{FF2B5EF4-FFF2-40B4-BE49-F238E27FC236}">
                <a16:creationId xmlns:a16="http://schemas.microsoft.com/office/drawing/2014/main" id="{EBFDE3BC-B506-449F-0400-ED5E10338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7" r="10730" b="18072"/>
          <a:stretch/>
        </p:blipFill>
        <p:spPr>
          <a:xfrm>
            <a:off x="8319921" y="258780"/>
            <a:ext cx="2899265" cy="1785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2EE91E-5C7C-409D-A9DD-40B91787B83F}"/>
              </a:ext>
            </a:extLst>
          </p:cNvPr>
          <p:cNvSpPr/>
          <p:nvPr/>
        </p:nvSpPr>
        <p:spPr>
          <a:xfrm>
            <a:off x="431552" y="315200"/>
            <a:ext cx="3163815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INCIDENCE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5A56F-EDE4-4051-A29B-FB8B1FBB1D46}"/>
              </a:ext>
            </a:extLst>
          </p:cNvPr>
          <p:cNvSpPr txBox="1"/>
          <p:nvPr/>
        </p:nvSpPr>
        <p:spPr>
          <a:xfrm>
            <a:off x="6601263" y="2228639"/>
            <a:ext cx="517451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Microsoft YaHei UI"/>
                <a:ea typeface="Microsoft YaHei UI"/>
              </a:rPr>
              <a:t>Classification (KNN and Decision Tree)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Microsoft YaHei UI"/>
                <a:ea typeface="Microsoft YaHei UI"/>
              </a:rPr>
              <a:t>Inconsistent Counties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Microsoft YaHei UI"/>
                <a:ea typeface="Microsoft YaHei UI"/>
              </a:rPr>
              <a:t>County / State / Cluster level models</a:t>
            </a:r>
          </a:p>
        </p:txBody>
      </p:sp>
      <p:pic>
        <p:nvPicPr>
          <p:cNvPr id="10" name="Picture 9" descr="page55image50855152">
            <a:extLst>
              <a:ext uri="{FF2B5EF4-FFF2-40B4-BE49-F238E27FC236}">
                <a16:creationId xmlns:a16="http://schemas.microsoft.com/office/drawing/2014/main" id="{05F870B2-7DB1-4C03-9C40-206A84DF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" y="2876627"/>
            <a:ext cx="5512802" cy="333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CCA97639-49FF-42DF-1509-891B4693D17F}"/>
              </a:ext>
            </a:extLst>
          </p:cNvPr>
          <p:cNvSpPr txBox="1"/>
          <p:nvPr/>
        </p:nvSpPr>
        <p:spPr>
          <a:xfrm>
            <a:off x="692221" y="2226782"/>
            <a:ext cx="461167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Microsoft YaHei UI"/>
                <a:ea typeface="Microsoft YaHei UI"/>
              </a:rPr>
              <a:t>Time Series Forecasting (ARIMA)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Microsoft YaHei UI"/>
                <a:ea typeface="Microsoft YaHei UI"/>
              </a:rPr>
              <a:t>Connecticut</a:t>
            </a:r>
          </a:p>
          <a:p>
            <a:pPr marL="742950" lvl="1" indent="-285750">
              <a:buFont typeface="Arial"/>
              <a:buChar char="•"/>
            </a:pPr>
            <a:endParaRPr lang="en-US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1F05654C-1E64-4E9B-3D4A-2A6A7067D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06982"/>
              </p:ext>
            </p:extLst>
          </p:nvPr>
        </p:nvGraphicFramePr>
        <p:xfrm>
          <a:off x="6271952" y="3614512"/>
          <a:ext cx="5588229" cy="160173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862743">
                  <a:extLst>
                    <a:ext uri="{9D8B030D-6E8A-4147-A177-3AD203B41FA5}">
                      <a16:colId xmlns:a16="http://schemas.microsoft.com/office/drawing/2014/main" val="3860535234"/>
                    </a:ext>
                  </a:extLst>
                </a:gridCol>
                <a:gridCol w="1862743">
                  <a:extLst>
                    <a:ext uri="{9D8B030D-6E8A-4147-A177-3AD203B41FA5}">
                      <a16:colId xmlns:a16="http://schemas.microsoft.com/office/drawing/2014/main" val="1509425875"/>
                    </a:ext>
                  </a:extLst>
                </a:gridCol>
                <a:gridCol w="1862743">
                  <a:extLst>
                    <a:ext uri="{9D8B030D-6E8A-4147-A177-3AD203B41FA5}">
                      <a16:colId xmlns:a16="http://schemas.microsoft.com/office/drawing/2014/main" val="839179113"/>
                    </a:ext>
                  </a:extLst>
                </a:gridCol>
              </a:tblGrid>
              <a:tr h="51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Fea</a:t>
                      </a:r>
                      <a:r>
                        <a:rPr lang="en-US" altLang="zh-CN" sz="1600">
                          <a:latin typeface="Microsoft YaHei UI"/>
                          <a:ea typeface="Microsoft YaHei UI"/>
                        </a:rPr>
                        <a:t>tures</a:t>
                      </a:r>
                      <a:endParaRPr lang="zh-CN" altLang="en-US" sz="1600">
                        <a:latin typeface="Microsoft YaHei UI"/>
                        <a:ea typeface="Microsoft YaHei UI"/>
                      </a:endParaRPr>
                    </a:p>
                  </a:txBody>
                  <a:tcPr anchor="ctr" anchorCtr="1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All Counties</a:t>
                      </a:r>
                      <a:endParaRPr lang="zh-CN" sz="1600">
                        <a:latin typeface="Microsoft YaHei UI"/>
                        <a:ea typeface="Microsoft YaHei UI"/>
                      </a:endParaRPr>
                    </a:p>
                  </a:txBody>
                  <a:tcPr anchor="ctr" anchorCtr="1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Inconsistent Counties</a:t>
                      </a:r>
                    </a:p>
                  </a:txBody>
                  <a:tcPr anchor="ctr" anchorCtr="1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39230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Tweet Rate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0.94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0.66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356471140"/>
                  </a:ext>
                </a:extLst>
              </a:tr>
              <a:tr h="5113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Endemic Rate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0.94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latin typeface="Microsoft YaHei UI"/>
                          <a:ea typeface="Microsoft YaHei UI"/>
                        </a:rPr>
                        <a:t>0.72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54509577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092B04D-4562-0EF8-7D31-B2093BD64A37}"/>
              </a:ext>
            </a:extLst>
          </p:cNvPr>
          <p:cNvSpPr txBox="1"/>
          <p:nvPr/>
        </p:nvSpPr>
        <p:spPr>
          <a:xfrm>
            <a:off x="6317673" y="5261264"/>
            <a:ext cx="3998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200">
                <a:latin typeface="Microsoft YaHei UI"/>
                <a:ea typeface="Microsoft YaHei UI"/>
                <a:cs typeface="Calibri"/>
              </a:rPr>
              <a:t>Selected accuracy scores of KNN models</a:t>
            </a:r>
          </a:p>
          <a:p>
            <a:endParaRPr lang="zh-CN" altLang="en-US" sz="1600">
              <a:ea typeface="等线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8F84-1B75-4ABC-9353-84438EFBBCCB}"/>
              </a:ext>
            </a:extLst>
          </p:cNvPr>
          <p:cNvSpPr txBox="1"/>
          <p:nvPr/>
        </p:nvSpPr>
        <p:spPr>
          <a:xfrm>
            <a:off x="910189" y="646501"/>
            <a:ext cx="46116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icrosoft YaHei UI"/>
                <a:ea typeface="Microsoft YaHei UI"/>
              </a:rPr>
              <a:t>PREDICTIVE MODELING</a:t>
            </a:r>
          </a:p>
          <a:p>
            <a:endParaRPr lang="en-US" sz="1600">
              <a:solidFill>
                <a:schemeClr val="bg1"/>
              </a:solidFill>
              <a:latin typeface="Microsoft YaHei UI"/>
              <a:ea typeface="Microsoft YaHei UI"/>
            </a:endParaRPr>
          </a:p>
        </p:txBody>
      </p:sp>
    </p:spTree>
    <p:extLst>
      <p:ext uri="{BB962C8B-B14F-4D97-AF65-F5344CB8AC3E}">
        <p14:creationId xmlns:p14="http://schemas.microsoft.com/office/powerpoint/2010/main" val="161521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ED968DF4-BB71-CF65-BD4F-BE50EFD36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61"/>
          <a:stretch/>
        </p:blipFill>
        <p:spPr>
          <a:xfrm>
            <a:off x="180772" y="1911492"/>
            <a:ext cx="11941968" cy="3472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1BC4E9-0423-C65A-D871-FC8D687C7824}"/>
              </a:ext>
            </a:extLst>
          </p:cNvPr>
          <p:cNvSpPr/>
          <p:nvPr/>
        </p:nvSpPr>
        <p:spPr>
          <a:xfrm>
            <a:off x="389022" y="283303"/>
            <a:ext cx="5556265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SPATIO-TEMPORAL ANALYSIS </a:t>
            </a:r>
            <a:endParaRPr lang="en-US" sz="2400" b="1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BD355-C2CB-555E-9C49-318DC5455728}"/>
              </a:ext>
            </a:extLst>
          </p:cNvPr>
          <p:cNvSpPr txBox="1"/>
          <p:nvPr/>
        </p:nvSpPr>
        <p:spPr>
          <a:xfrm>
            <a:off x="282499" y="5746595"/>
            <a:ext cx="71851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Microsoft YaHei UI"/>
                <a:ea typeface="Microsoft YaHei UI"/>
              </a:rPr>
              <a:t>Total tweets and case counts in Connecticut for 2010 to 2018</a:t>
            </a:r>
          </a:p>
        </p:txBody>
      </p:sp>
    </p:spTree>
    <p:extLst>
      <p:ext uri="{BB962C8B-B14F-4D97-AF65-F5344CB8AC3E}">
        <p14:creationId xmlns:p14="http://schemas.microsoft.com/office/powerpoint/2010/main" val="113993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page58image50337264">
            <a:extLst>
              <a:ext uri="{FF2B5EF4-FFF2-40B4-BE49-F238E27FC236}">
                <a16:creationId xmlns:a16="http://schemas.microsoft.com/office/drawing/2014/main" id="{72913C5D-790F-4A29-B9AA-E4EB3601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07" y="1502886"/>
            <a:ext cx="7719794" cy="480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2EE91E-5C7C-409D-A9DD-40B91787B83F}"/>
              </a:ext>
            </a:extLst>
          </p:cNvPr>
          <p:cNvSpPr/>
          <p:nvPr/>
        </p:nvSpPr>
        <p:spPr>
          <a:xfrm>
            <a:off x="452817" y="309884"/>
            <a:ext cx="5556265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4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SPATIO-TEMPORAL ANALYSIS</a:t>
            </a:r>
            <a:endParaRPr lang="en-US" sz="2400" b="1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5A56F-EDE4-4051-A29B-FB8B1FBB1D46}"/>
              </a:ext>
            </a:extLst>
          </p:cNvPr>
          <p:cNvSpPr txBox="1"/>
          <p:nvPr/>
        </p:nvSpPr>
        <p:spPr>
          <a:xfrm>
            <a:off x="6769843" y="1078079"/>
            <a:ext cx="48034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Microsoft YaHei UI"/>
                <a:ea typeface="Microsoft YaHei UI"/>
              </a:rPr>
              <a:t>Lyme Cases For CT from 2010 to 2018 </a:t>
            </a:r>
            <a:endParaRPr lang="en-US" sz="16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7E82D-E948-41B6-8E3D-08DF3D9A555F}"/>
              </a:ext>
            </a:extLst>
          </p:cNvPr>
          <p:cNvSpPr txBox="1"/>
          <p:nvPr/>
        </p:nvSpPr>
        <p:spPr>
          <a:xfrm>
            <a:off x="1300915" y="2662152"/>
            <a:ext cx="17152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 Metrics</a:t>
            </a:r>
          </a:p>
        </p:txBody>
      </p:sp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99250C5-9A54-45F6-99AD-D058C2AB649D}"/>
              </a:ext>
            </a:extLst>
          </p:cNvPr>
          <p:cNvGraphicFramePr>
            <a:graphicFrameLocks/>
          </p:cNvGraphicFramePr>
          <p:nvPr/>
        </p:nvGraphicFramePr>
        <p:xfrm>
          <a:off x="498203" y="3066462"/>
          <a:ext cx="3650716" cy="175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35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779985">
                  <a:extLst>
                    <a:ext uri="{9D8B030D-6E8A-4147-A177-3AD203B41FA5}">
                      <a16:colId xmlns:a16="http://schemas.microsoft.com/office/drawing/2014/main" val="3614018232"/>
                    </a:ext>
                  </a:extLst>
                </a:gridCol>
                <a:gridCol w="738700">
                  <a:extLst>
                    <a:ext uri="{9D8B030D-6E8A-4147-A177-3AD203B41FA5}">
                      <a16:colId xmlns:a16="http://schemas.microsoft.com/office/drawing/2014/main" val="3121404345"/>
                    </a:ext>
                  </a:extLst>
                </a:gridCol>
                <a:gridCol w="91267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</a:tblGrid>
              <a:tr h="66081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Data Source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Logs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RPS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AIC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77518">
                <a:tc gridSpan="4">
                  <a:txBody>
                    <a:bodyPr/>
                    <a:lstStyle/>
                    <a:p>
                      <a:pPr algn="l"/>
                      <a:endParaRPr lang="en-US" sz="10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CDC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3.55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6.03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6005.4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3390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CDC + TWITTER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4.78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6.49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</a:rPr>
                        <a:t>8346.7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8267D85-4FA2-424F-B44C-2C6EF7A194FB}"/>
              </a:ext>
            </a:extLst>
          </p:cNvPr>
          <p:cNvSpPr txBox="1"/>
          <p:nvPr/>
        </p:nvSpPr>
        <p:spPr>
          <a:xfrm>
            <a:off x="466186" y="727392"/>
            <a:ext cx="1715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CONT.</a:t>
            </a:r>
            <a:endParaRPr lang="en-US" sz="2400">
              <a:solidFill>
                <a:schemeClr val="bg1"/>
              </a:solidFill>
              <a:latin typeface="Microsoft YaHei UI"/>
              <a:ea typeface="Microsoft YaHei UI"/>
            </a:endParaRPr>
          </a:p>
        </p:txBody>
      </p:sp>
    </p:spTree>
    <p:extLst>
      <p:ext uri="{BB962C8B-B14F-4D97-AF65-F5344CB8AC3E}">
        <p14:creationId xmlns:p14="http://schemas.microsoft.com/office/powerpoint/2010/main" val="126262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32561" y="301167"/>
            <a:ext cx="29216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CONCLUSION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3853A128-6DFA-483F-AA63-859F98D8100F}"/>
              </a:ext>
            </a:extLst>
          </p:cNvPr>
          <p:cNvSpPr>
            <a:spLocks/>
          </p:cNvSpPr>
          <p:nvPr/>
        </p:nvSpPr>
        <p:spPr bwMode="auto">
          <a:xfrm flipH="1">
            <a:off x="7113108" y="2861745"/>
            <a:ext cx="3931186" cy="3064742"/>
          </a:xfrm>
          <a:custGeom>
            <a:avLst/>
            <a:gdLst>
              <a:gd name="T0" fmla="*/ 1358 w 1358"/>
              <a:gd name="T1" fmla="*/ 312 h 1059"/>
              <a:gd name="T2" fmla="*/ 611 w 1358"/>
              <a:gd name="T3" fmla="*/ 1059 h 1059"/>
              <a:gd name="T4" fmla="*/ 0 w 1358"/>
              <a:gd name="T5" fmla="*/ 740 h 1059"/>
              <a:gd name="T6" fmla="*/ 558 w 1358"/>
              <a:gd name="T7" fmla="*/ 979 h 1059"/>
              <a:gd name="T8" fmla="*/ 1321 w 1358"/>
              <a:gd name="T9" fmla="*/ 232 h 1059"/>
              <a:gd name="T10" fmla="*/ 1283 w 1358"/>
              <a:gd name="T11" fmla="*/ 0 h 1059"/>
              <a:gd name="T12" fmla="*/ 1306 w 1358"/>
              <a:gd name="T13" fmla="*/ 39 h 1059"/>
              <a:gd name="T14" fmla="*/ 1358 w 1358"/>
              <a:gd name="T15" fmla="*/ 312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8" h="1059">
                <a:moveTo>
                  <a:pt x="1358" y="312"/>
                </a:moveTo>
                <a:cubicBezTo>
                  <a:pt x="1358" y="724"/>
                  <a:pt x="1023" y="1059"/>
                  <a:pt x="611" y="1059"/>
                </a:cubicBezTo>
                <a:cubicBezTo>
                  <a:pt x="362" y="1059"/>
                  <a:pt x="136" y="934"/>
                  <a:pt x="0" y="740"/>
                </a:cubicBezTo>
                <a:cubicBezTo>
                  <a:pt x="141" y="888"/>
                  <a:pt x="341" y="979"/>
                  <a:pt x="558" y="979"/>
                </a:cubicBezTo>
                <a:cubicBezTo>
                  <a:pt x="979" y="979"/>
                  <a:pt x="1321" y="644"/>
                  <a:pt x="1321" y="232"/>
                </a:cubicBezTo>
                <a:cubicBezTo>
                  <a:pt x="1321" y="152"/>
                  <a:pt x="1308" y="74"/>
                  <a:pt x="1283" y="0"/>
                </a:cubicBezTo>
                <a:cubicBezTo>
                  <a:pt x="1291" y="13"/>
                  <a:pt x="1299" y="25"/>
                  <a:pt x="1306" y="39"/>
                </a:cubicBezTo>
                <a:cubicBezTo>
                  <a:pt x="1339" y="125"/>
                  <a:pt x="1358" y="217"/>
                  <a:pt x="1358" y="3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DE1CD8-8001-5D07-A302-10670689A636}"/>
              </a:ext>
            </a:extLst>
          </p:cNvPr>
          <p:cNvSpPr txBox="1"/>
          <p:nvPr/>
        </p:nvSpPr>
        <p:spPr>
          <a:xfrm>
            <a:off x="367939" y="2244887"/>
            <a:ext cx="5827587" cy="18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</a:rPr>
              <a:t>Good evidence from following</a:t>
            </a:r>
          </a:p>
          <a:p>
            <a:pPr marL="628650" lvl="1" indent="-1714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</a:rPr>
              <a:t>Data distribution</a:t>
            </a:r>
          </a:p>
          <a:p>
            <a:pPr marL="628650" lvl="1" indent="-1714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</a:rPr>
              <a:t>Incidence rate models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</a:rPr>
              <a:t>Tweets have limitations</a:t>
            </a:r>
            <a:endParaRPr lang="en-US" sz="2000">
              <a:latin typeface="TimesNewRomanPSMT"/>
            </a:endParaRPr>
          </a:p>
        </p:txBody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E8CFADB1-A9BF-D517-9FF8-5347750B7965}"/>
              </a:ext>
            </a:extLst>
          </p:cNvPr>
          <p:cNvSpPr/>
          <p:nvPr/>
        </p:nvSpPr>
        <p:spPr>
          <a:xfrm flipH="1">
            <a:off x="7020686" y="0"/>
            <a:ext cx="5152462" cy="6018908"/>
          </a:xfrm>
          <a:custGeom>
            <a:avLst/>
            <a:gdLst>
              <a:gd name="connsiteX0" fmla="*/ 0 w 4956175"/>
              <a:gd name="connsiteY0" fmla="*/ 0 h 5789613"/>
              <a:gd name="connsiteX1" fmla="*/ 1935821 w 4956175"/>
              <a:gd name="connsiteY1" fmla="*/ 0 h 5789613"/>
              <a:gd name="connsiteX2" fmla="*/ 1961083 w 4956175"/>
              <a:gd name="connsiteY2" fmla="*/ 159993 h 5789613"/>
              <a:gd name="connsiteX3" fmla="*/ 3569855 w 4956175"/>
              <a:gd name="connsiteY3" fmla="*/ 1600751 h 5789613"/>
              <a:gd name="connsiteX4" fmla="*/ 3990205 w 4956175"/>
              <a:gd name="connsiteY4" fmla="*/ 1820632 h 5789613"/>
              <a:gd name="connsiteX5" fmla="*/ 4956175 w 4956175"/>
              <a:gd name="connsiteY5" fmla="*/ 3621425 h 5789613"/>
              <a:gd name="connsiteX6" fmla="*/ 2787614 w 4956175"/>
              <a:gd name="connsiteY6" fmla="*/ 5789613 h 5789613"/>
              <a:gd name="connsiteX7" fmla="*/ 663594 w 4956175"/>
              <a:gd name="connsiteY7" fmla="*/ 4044486 h 5789613"/>
              <a:gd name="connsiteX8" fmla="*/ 621837 w 4956175"/>
              <a:gd name="connsiteY8" fmla="*/ 3688224 h 5789613"/>
              <a:gd name="connsiteX9" fmla="*/ 13771 w 4956175"/>
              <a:gd name="connsiteY9" fmla="*/ 1414437 h 5789613"/>
              <a:gd name="connsiteX10" fmla="*/ 0 w 4956175"/>
              <a:gd name="connsiteY10" fmla="*/ 1399141 h 578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6175" h="5789613">
                <a:moveTo>
                  <a:pt x="0" y="0"/>
                </a:moveTo>
                <a:lnTo>
                  <a:pt x="1935821" y="0"/>
                </a:lnTo>
                <a:lnTo>
                  <a:pt x="1961083" y="159993"/>
                </a:lnTo>
                <a:cubicBezTo>
                  <a:pt x="2133949" y="949590"/>
                  <a:pt x="2890266" y="1271975"/>
                  <a:pt x="3569855" y="1600751"/>
                </a:cubicBezTo>
                <a:cubicBezTo>
                  <a:pt x="3717395" y="1659201"/>
                  <a:pt x="3859368" y="1731566"/>
                  <a:pt x="3990205" y="1820632"/>
                </a:cubicBezTo>
                <a:cubicBezTo>
                  <a:pt x="4572015" y="2207510"/>
                  <a:pt x="4956175" y="2869935"/>
                  <a:pt x="4956175" y="3621425"/>
                </a:cubicBezTo>
                <a:cubicBezTo>
                  <a:pt x="4956175" y="4818243"/>
                  <a:pt x="3984638" y="5789613"/>
                  <a:pt x="2787614" y="5789613"/>
                </a:cubicBezTo>
                <a:cubicBezTo>
                  <a:pt x="1738131" y="5789613"/>
                  <a:pt x="861242" y="5038123"/>
                  <a:pt x="663594" y="4044486"/>
                </a:cubicBezTo>
                <a:cubicBezTo>
                  <a:pt x="641324" y="3930371"/>
                  <a:pt x="627405" y="3810689"/>
                  <a:pt x="621837" y="3688224"/>
                </a:cubicBezTo>
                <a:cubicBezTo>
                  <a:pt x="501961" y="2602738"/>
                  <a:pt x="426190" y="1915971"/>
                  <a:pt x="13771" y="1414437"/>
                </a:cubicBezTo>
                <a:lnTo>
                  <a:pt x="0" y="1399141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3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D1C6E6-F6BA-48BC-8431-5A1A1A2DB1AC}"/>
              </a:ext>
            </a:extLst>
          </p:cNvPr>
          <p:cNvSpPr/>
          <p:nvPr/>
        </p:nvSpPr>
        <p:spPr>
          <a:xfrm>
            <a:off x="389022" y="301761"/>
            <a:ext cx="4184159" cy="5232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FUTURE DIRECTION</a:t>
            </a:r>
            <a:endParaRPr lang="en-US" sz="2800" b="1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8" name="TextBox 1">
            <a:extLst>
              <a:ext uri="{FF2B5EF4-FFF2-40B4-BE49-F238E27FC236}">
                <a16:creationId xmlns:a16="http://schemas.microsoft.com/office/drawing/2014/main" id="{EE054CFE-32C8-E8E7-374F-230FEBC2B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240871"/>
              </p:ext>
            </p:extLst>
          </p:nvPr>
        </p:nvGraphicFramePr>
        <p:xfrm>
          <a:off x="1635487" y="1724239"/>
          <a:ext cx="8226970" cy="3976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59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90605A-6FC5-4679-8849-6A96D4C3E636}"/>
              </a:ext>
            </a:extLst>
          </p:cNvPr>
          <p:cNvGrpSpPr/>
          <p:nvPr/>
        </p:nvGrpSpPr>
        <p:grpSpPr>
          <a:xfrm>
            <a:off x="1880931" y="2865674"/>
            <a:ext cx="4326872" cy="1331986"/>
            <a:chOff x="5090185" y="216264"/>
            <a:chExt cx="6382441" cy="1436932"/>
          </a:xfrm>
        </p:grpSpPr>
        <p:grpSp>
          <p:nvGrpSpPr>
            <p:cNvPr id="36" name="Group 35"/>
            <p:cNvGrpSpPr/>
            <p:nvPr/>
          </p:nvGrpSpPr>
          <p:grpSpPr>
            <a:xfrm flipH="1">
              <a:off x="5090185" y="216264"/>
              <a:ext cx="5954108" cy="1436932"/>
              <a:chOff x="2185989" y="674445"/>
              <a:chExt cx="3409268" cy="1046406"/>
            </a:xfrm>
          </p:grpSpPr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2185989" y="1222096"/>
                <a:ext cx="3287712" cy="498755"/>
              </a:xfrm>
              <a:custGeom>
                <a:avLst/>
                <a:gdLst>
                  <a:gd name="T0" fmla="*/ 16 w 968"/>
                  <a:gd name="T1" fmla="*/ 128 h 168"/>
                  <a:gd name="T2" fmla="*/ 952 w 968"/>
                  <a:gd name="T3" fmla="*/ 168 h 168"/>
                  <a:gd name="T4" fmla="*/ 968 w 968"/>
                  <a:gd name="T5" fmla="*/ 152 h 168"/>
                  <a:gd name="T6" fmla="*/ 968 w 968"/>
                  <a:gd name="T7" fmla="*/ 16 h 168"/>
                  <a:gd name="T8" fmla="*/ 952 w 968"/>
                  <a:gd name="T9" fmla="*/ 0 h 168"/>
                  <a:gd name="T10" fmla="*/ 16 w 968"/>
                  <a:gd name="T11" fmla="*/ 0 h 168"/>
                  <a:gd name="T12" fmla="*/ 0 w 968"/>
                  <a:gd name="T13" fmla="*/ 16 h 168"/>
                  <a:gd name="T14" fmla="*/ 0 w 968"/>
                  <a:gd name="T15" fmla="*/ 112 h 168"/>
                  <a:gd name="T16" fmla="*/ 16 w 968"/>
                  <a:gd name="T17" fmla="*/ 12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8" h="168">
                    <a:moveTo>
                      <a:pt x="16" y="128"/>
                    </a:moveTo>
                    <a:cubicBezTo>
                      <a:pt x="952" y="168"/>
                      <a:pt x="952" y="168"/>
                      <a:pt x="952" y="168"/>
                    </a:cubicBezTo>
                    <a:cubicBezTo>
                      <a:pt x="961" y="168"/>
                      <a:pt x="968" y="161"/>
                      <a:pt x="968" y="152"/>
                    </a:cubicBezTo>
                    <a:cubicBezTo>
                      <a:pt x="968" y="16"/>
                      <a:pt x="968" y="16"/>
                      <a:pt x="968" y="16"/>
                    </a:cubicBezTo>
                    <a:cubicBezTo>
                      <a:pt x="968" y="8"/>
                      <a:pt x="961" y="0"/>
                      <a:pt x="95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8" y="0"/>
                      <a:pt x="0" y="8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8" y="128"/>
                      <a:pt x="16" y="12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51C30"/>
                  </a:gs>
                  <a:gs pos="100000">
                    <a:srgbClr val="FF9999"/>
                  </a:gs>
                </a:gsLst>
                <a:lin ang="10800000" scaled="0"/>
                <a:tileRect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2185989" y="674445"/>
                <a:ext cx="3409268" cy="903993"/>
              </a:xfrm>
              <a:custGeom>
                <a:avLst/>
                <a:gdLst>
                  <a:gd name="T0" fmla="*/ 952 w 968"/>
                  <a:gd name="T1" fmla="*/ 304 h 304"/>
                  <a:gd name="T2" fmla="*/ 16 w 968"/>
                  <a:gd name="T3" fmla="*/ 304 h 304"/>
                  <a:gd name="T4" fmla="*/ 0 w 968"/>
                  <a:gd name="T5" fmla="*/ 288 h 304"/>
                  <a:gd name="T6" fmla="*/ 0 w 968"/>
                  <a:gd name="T7" fmla="*/ 16 h 304"/>
                  <a:gd name="T8" fmla="*/ 16 w 968"/>
                  <a:gd name="T9" fmla="*/ 0 h 304"/>
                  <a:gd name="T10" fmla="*/ 952 w 968"/>
                  <a:gd name="T11" fmla="*/ 0 h 304"/>
                  <a:gd name="T12" fmla="*/ 968 w 968"/>
                  <a:gd name="T13" fmla="*/ 16 h 304"/>
                  <a:gd name="T14" fmla="*/ 968 w 968"/>
                  <a:gd name="T15" fmla="*/ 288 h 304"/>
                  <a:gd name="T16" fmla="*/ 952 w 968"/>
                  <a:gd name="T17" fmla="*/ 3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8" h="304">
                    <a:moveTo>
                      <a:pt x="952" y="304"/>
                    </a:moveTo>
                    <a:cubicBezTo>
                      <a:pt x="16" y="304"/>
                      <a:pt x="16" y="304"/>
                      <a:pt x="16" y="304"/>
                    </a:cubicBezTo>
                    <a:cubicBezTo>
                      <a:pt x="8" y="304"/>
                      <a:pt x="0" y="297"/>
                      <a:pt x="0" y="28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8"/>
                      <a:pt x="8" y="0"/>
                      <a:pt x="16" y="0"/>
                    </a:cubicBezTo>
                    <a:cubicBezTo>
                      <a:pt x="952" y="0"/>
                      <a:pt x="952" y="0"/>
                      <a:pt x="952" y="0"/>
                    </a:cubicBezTo>
                    <a:cubicBezTo>
                      <a:pt x="961" y="0"/>
                      <a:pt x="968" y="8"/>
                      <a:pt x="968" y="16"/>
                    </a:cubicBezTo>
                    <a:cubicBezTo>
                      <a:pt x="968" y="288"/>
                      <a:pt x="968" y="288"/>
                      <a:pt x="968" y="288"/>
                    </a:cubicBezTo>
                    <a:cubicBezTo>
                      <a:pt x="968" y="297"/>
                      <a:pt x="961" y="304"/>
                      <a:pt x="952" y="30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EBFCFF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E03C767-93F9-4F52-A0A2-7362575E631C}"/>
                </a:ext>
              </a:extLst>
            </p:cNvPr>
            <p:cNvSpPr/>
            <p:nvPr/>
          </p:nvSpPr>
          <p:spPr>
            <a:xfrm>
              <a:off x="5523249" y="457754"/>
              <a:ext cx="5949377" cy="89647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4800" b="1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</a:rPr>
                <a:t>THANK YOU</a:t>
              </a:r>
              <a:endParaRPr lang="en-US" sz="4800" b="1" cap="none" spc="0">
                <a:ln w="0">
                  <a:noFill/>
                </a:ln>
                <a:solidFill>
                  <a:srgbClr val="29C6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4C4D535E-9E1F-4ECD-ACF3-5CAECD74D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9050" y="345679"/>
              <a:ext cx="1023703" cy="943072"/>
            </a:xfrm>
            <a:custGeom>
              <a:avLst/>
              <a:gdLst>
                <a:gd name="T0" fmla="*/ 189 w 515"/>
                <a:gd name="T1" fmla="*/ 755 h 755"/>
                <a:gd name="T2" fmla="*/ 0 w 515"/>
                <a:gd name="T3" fmla="*/ 755 h 755"/>
                <a:gd name="T4" fmla="*/ 0 w 515"/>
                <a:gd name="T5" fmla="*/ 0 h 755"/>
                <a:gd name="T6" fmla="*/ 515 w 515"/>
                <a:gd name="T7" fmla="*/ 0 h 755"/>
                <a:gd name="T8" fmla="*/ 515 w 515"/>
                <a:gd name="T9" fmla="*/ 234 h 755"/>
                <a:gd name="T10" fmla="*/ 457 w 515"/>
                <a:gd name="T11" fmla="*/ 234 h 755"/>
                <a:gd name="T12" fmla="*/ 457 w 515"/>
                <a:gd name="T13" fmla="*/ 58 h 755"/>
                <a:gd name="T14" fmla="*/ 57 w 515"/>
                <a:gd name="T15" fmla="*/ 58 h 755"/>
                <a:gd name="T16" fmla="*/ 57 w 515"/>
                <a:gd name="T17" fmla="*/ 697 h 755"/>
                <a:gd name="T18" fmla="*/ 189 w 515"/>
                <a:gd name="T19" fmla="*/ 697 h 755"/>
                <a:gd name="T20" fmla="*/ 189 w 515"/>
                <a:gd name="T21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5" h="755">
                  <a:moveTo>
                    <a:pt x="189" y="755"/>
                  </a:moveTo>
                  <a:lnTo>
                    <a:pt x="0" y="755"/>
                  </a:lnTo>
                  <a:lnTo>
                    <a:pt x="0" y="0"/>
                  </a:lnTo>
                  <a:lnTo>
                    <a:pt x="515" y="0"/>
                  </a:lnTo>
                  <a:lnTo>
                    <a:pt x="515" y="234"/>
                  </a:lnTo>
                  <a:lnTo>
                    <a:pt x="457" y="234"/>
                  </a:lnTo>
                  <a:lnTo>
                    <a:pt x="457" y="58"/>
                  </a:lnTo>
                  <a:lnTo>
                    <a:pt x="57" y="58"/>
                  </a:lnTo>
                  <a:lnTo>
                    <a:pt x="57" y="697"/>
                  </a:lnTo>
                  <a:lnTo>
                    <a:pt x="189" y="697"/>
                  </a:lnTo>
                  <a:lnTo>
                    <a:pt x="189" y="755"/>
                  </a:lnTo>
                  <a:close/>
                </a:path>
              </a:pathLst>
            </a:custGeom>
            <a:solidFill>
              <a:srgbClr val="FFAC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290" name="Picture 2" descr="Privately held shares of Elon Musk's rocket company are being boosted by its satellite ambitions.">
            <a:extLst>
              <a:ext uri="{FF2B5EF4-FFF2-40B4-BE49-F238E27FC236}">
                <a16:creationId xmlns:a16="http://schemas.microsoft.com/office/drawing/2014/main" id="{76716B9E-FA66-4EED-A639-486EE9D22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1" y="7173069"/>
            <a:ext cx="6728264" cy="44764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292" name="Picture 4" descr="Circle Twitter Icon transparent PNG - StickPNG">
            <a:extLst>
              <a:ext uri="{FF2B5EF4-FFF2-40B4-BE49-F238E27FC236}">
                <a16:creationId xmlns:a16="http://schemas.microsoft.com/office/drawing/2014/main" id="{D3B0322F-FBA3-4841-A2ED-1570161E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7" y="7276399"/>
            <a:ext cx="627797" cy="6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84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41393 -1.03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-516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72891 -1.043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5" y="-5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78B43-904C-4EC3-9195-AD4A9368C94C}"/>
              </a:ext>
            </a:extLst>
          </p:cNvPr>
          <p:cNvSpPr txBox="1"/>
          <p:nvPr/>
        </p:nvSpPr>
        <p:spPr>
          <a:xfrm>
            <a:off x="1630708" y="2478904"/>
            <a:ext cx="9470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 fontAlgn="base">
              <a:buFont typeface="+mj-lt"/>
              <a:buAutoNum type="arabicParenR"/>
            </a:pP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https://altarum.org/services/disease-surveillance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- </a:t>
            </a:r>
            <a:r>
              <a:rPr lang="fr-FR" sz="1200" b="0" i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lens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image</a:t>
            </a:r>
          </a:p>
          <a:p>
            <a:pPr marL="228600" indent="-228600" algn="l" fontAlgn="base">
              <a:buFont typeface="+mj-lt"/>
              <a:buAutoNum type="arabicParenR"/>
            </a:pP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https://smart.servier.com/smart_image/north-america/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fr-FR" sz="1200" b="0" i="1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map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image</a:t>
            </a:r>
          </a:p>
          <a:p>
            <a:pPr marL="228600" indent="-228600" algn="l" fontAlgn="base">
              <a:buFont typeface="+mj-lt"/>
              <a:buAutoNum type="arabicParenR"/>
            </a:pP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https://slidemodel.com/templates/blue-marketing-plan-template-powerpoint/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- model</a:t>
            </a:r>
          </a:p>
          <a:p>
            <a:pPr marL="228600" indent="-228600" algn="l" fontAlgn="base">
              <a:buFont typeface="+mj-lt"/>
              <a:buAutoNum type="arabicParenR"/>
            </a:pP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https://unsplash.com/photos/xG8IQMqMITM</a:t>
            </a: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-agenda image</a:t>
            </a:r>
          </a:p>
          <a:p>
            <a:pPr marL="228600" indent="-228600" fontAlgn="base">
              <a:buFont typeface="+mj-lt"/>
              <a:buAutoNum type="arabicParenR"/>
            </a:pPr>
            <a:r>
              <a:rPr lang="en-US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6"/>
              </a:rPr>
              <a:t>https://www.oomnitza.com/whitepaper/2022-tech-blind-spots-info/</a:t>
            </a:r>
            <a:r>
              <a:rPr lang="en-US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purpose image</a:t>
            </a:r>
          </a:p>
          <a:p>
            <a:pPr marL="228600" indent="-228600" fontAlgn="base">
              <a:buFont typeface="+mj-lt"/>
              <a:buAutoNum type="arabicParenR"/>
            </a:pPr>
            <a:r>
              <a:rPr lang="fr-FR" sz="1200" b="0" i="1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7"/>
              </a:rPr>
              <a:t>https://nypost.com/2020/09/30/shares-of-elon-musks-privately-held-spacex-soar-on-satellite-dreams/</a:t>
            </a:r>
            <a:r>
              <a:rPr lang="en-US" sz="1200" i="1">
                <a:solidFill>
                  <a:srgbClr val="000000"/>
                </a:solidFill>
                <a:latin typeface="Calibri" panose="020F0502020204030204" pitchFamily="34" charset="0"/>
              </a:rPr>
              <a:t> Elon image</a:t>
            </a:r>
            <a:endParaRPr lang="fr-FR" sz="1200" b="0" i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indent="-228600" algn="l" fontAlgn="base">
              <a:buFont typeface="+mj-lt"/>
              <a:buAutoNum type="arabicParenR"/>
            </a:pPr>
            <a:endParaRPr lang="en-US" sz="1200" b="0" i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28600" indent="-228600" algn="l" fontAlgn="base">
              <a:buFont typeface="+mj-lt"/>
              <a:buAutoNum type="arabicParenR"/>
            </a:pPr>
            <a:endParaRPr lang="fr-FR" sz="1200" b="0" i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D1C6E6-F6BA-48BC-8431-5A1A1A2DB1AC}"/>
              </a:ext>
            </a:extLst>
          </p:cNvPr>
          <p:cNvSpPr/>
          <p:nvPr/>
        </p:nvSpPr>
        <p:spPr>
          <a:xfrm>
            <a:off x="389022" y="301761"/>
            <a:ext cx="24833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3090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920BAD4-7BB2-4FF8-9021-2E5E60FC989A}"/>
              </a:ext>
            </a:extLst>
          </p:cNvPr>
          <p:cNvCxnSpPr>
            <a:cxnSpLocks/>
            <a:stCxn id="169" idx="3"/>
            <a:endCxn id="21" idx="0"/>
          </p:cNvCxnSpPr>
          <p:nvPr/>
        </p:nvCxnSpPr>
        <p:spPr>
          <a:xfrm>
            <a:off x="7077909" y="2368561"/>
            <a:ext cx="1201148" cy="635214"/>
          </a:xfrm>
          <a:prstGeom prst="bentConnector2">
            <a:avLst/>
          </a:prstGeom>
          <a:ln w="28575">
            <a:solidFill>
              <a:srgbClr val="1883C9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D79CCFB-34CB-44F0-8B8D-2B1F98A5C655}"/>
              </a:ext>
            </a:extLst>
          </p:cNvPr>
          <p:cNvCxnSpPr>
            <a:cxnSpLocks/>
            <a:stCxn id="169" idx="1"/>
            <a:endCxn id="20" idx="0"/>
          </p:cNvCxnSpPr>
          <p:nvPr/>
        </p:nvCxnSpPr>
        <p:spPr>
          <a:xfrm rot="10800000" flipV="1">
            <a:off x="4196796" y="2368561"/>
            <a:ext cx="1259258" cy="1108879"/>
          </a:xfrm>
          <a:prstGeom prst="bentConnector2">
            <a:avLst/>
          </a:prstGeom>
          <a:ln w="28575">
            <a:solidFill>
              <a:srgbClr val="0EABB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69F3998-EEBE-44B5-9454-B4B32FC3E1DF}"/>
              </a:ext>
            </a:extLst>
          </p:cNvPr>
          <p:cNvGrpSpPr/>
          <p:nvPr/>
        </p:nvGrpSpPr>
        <p:grpSpPr>
          <a:xfrm>
            <a:off x="3385867" y="3477440"/>
            <a:ext cx="1621856" cy="729835"/>
            <a:chOff x="2425997" y="3017520"/>
            <a:chExt cx="1828800" cy="82296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39AB1E5-A541-4450-B677-4EE917084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5997" y="3017520"/>
              <a:ext cx="1828800" cy="822960"/>
            </a:xfrm>
            <a:prstGeom prst="roundRect">
              <a:avLst/>
            </a:prstGeom>
            <a:ln w="28575">
              <a:solidFill>
                <a:srgbClr val="0EABB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Geo Location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1FF73E-676D-4FAB-BFD9-E1FFD6BD62B9}"/>
                </a:ext>
              </a:extLst>
            </p:cNvPr>
            <p:cNvSpPr txBox="1"/>
            <p:nvPr/>
          </p:nvSpPr>
          <p:spPr>
            <a:xfrm>
              <a:off x="3066077" y="3089580"/>
              <a:ext cx="690109" cy="255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0EABB7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40 K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D15B6BF-9485-4BA9-BAC6-95594D841DFA}"/>
              </a:ext>
            </a:extLst>
          </p:cNvPr>
          <p:cNvGrpSpPr/>
          <p:nvPr/>
        </p:nvGrpSpPr>
        <p:grpSpPr>
          <a:xfrm>
            <a:off x="7468129" y="3003775"/>
            <a:ext cx="1621856" cy="729835"/>
            <a:chOff x="7083735" y="2483417"/>
            <a:chExt cx="1828800" cy="82296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2E917A8-076B-4C31-9E96-85E5B96D54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83735" y="2483417"/>
              <a:ext cx="1828800" cy="822960"/>
            </a:xfrm>
            <a:prstGeom prst="roundRect">
              <a:avLst/>
            </a:prstGeom>
            <a:ln w="28575">
              <a:solidFill>
                <a:srgbClr val="1883C9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Profile Location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6034FF-6B0A-479C-A999-5BB77C4B149B}"/>
                </a:ext>
              </a:extLst>
            </p:cNvPr>
            <p:cNvSpPr txBox="1"/>
            <p:nvPr/>
          </p:nvSpPr>
          <p:spPr>
            <a:xfrm>
              <a:off x="7694777" y="2554351"/>
              <a:ext cx="770165" cy="226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1883C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1.3 M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9930AD2-2D9D-4EC5-B6B1-C6F1703F3E5D}"/>
              </a:ext>
            </a:extLst>
          </p:cNvPr>
          <p:cNvGrpSpPr/>
          <p:nvPr/>
        </p:nvGrpSpPr>
        <p:grpSpPr>
          <a:xfrm>
            <a:off x="5407160" y="5064332"/>
            <a:ext cx="1621856" cy="892021"/>
            <a:chOff x="4705201" y="4806894"/>
            <a:chExt cx="1828800" cy="118872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6D44473-11F8-4272-9F38-58CD201FB923}"/>
                </a:ext>
              </a:extLst>
            </p:cNvPr>
            <p:cNvSpPr>
              <a:spLocks/>
            </p:cNvSpPr>
            <p:nvPr/>
          </p:nvSpPr>
          <p:spPr>
            <a:xfrm>
              <a:off x="4705201" y="4806894"/>
              <a:ext cx="1828800" cy="1188720"/>
            </a:xfrm>
            <a:prstGeom prst="round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Lyme Tweets with Geo Information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274246-DA28-465F-B342-9970B8E7D918}"/>
                </a:ext>
              </a:extLst>
            </p:cNvPr>
            <p:cNvSpPr txBox="1"/>
            <p:nvPr/>
          </p:nvSpPr>
          <p:spPr>
            <a:xfrm>
              <a:off x="5287164" y="4871393"/>
              <a:ext cx="956813" cy="374451"/>
            </a:xfrm>
            <a:prstGeom prst="flowChartDocumen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480 K</a:t>
              </a:r>
            </a:p>
          </p:txBody>
        </p:sp>
      </p:grpSp>
      <p:sp>
        <p:nvSpPr>
          <p:cNvPr id="52" name="Diamond 51">
            <a:extLst>
              <a:ext uri="{FF2B5EF4-FFF2-40B4-BE49-F238E27FC236}">
                <a16:creationId xmlns:a16="http://schemas.microsoft.com/office/drawing/2014/main" id="{24B1E0DF-9789-41BD-8D9A-F8895D7AB73F}"/>
              </a:ext>
            </a:extLst>
          </p:cNvPr>
          <p:cNvSpPr/>
          <p:nvPr/>
        </p:nvSpPr>
        <p:spPr>
          <a:xfrm>
            <a:off x="7697610" y="4107571"/>
            <a:ext cx="1183441" cy="1068622"/>
          </a:xfrm>
          <a:prstGeom prst="diamond">
            <a:avLst/>
          </a:prstGeom>
          <a:ln w="28575">
            <a:solidFill>
              <a:srgbClr val="1883C9"/>
            </a:solidFill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0" rIns="0" bIns="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Geopy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6A2BF1-7D8B-4BC4-8BE3-CF5D4B233FBB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>
            <a:off x="8279058" y="3733610"/>
            <a:ext cx="10272" cy="373961"/>
          </a:xfrm>
          <a:prstGeom prst="straightConnector1">
            <a:avLst/>
          </a:prstGeom>
          <a:ln w="28575">
            <a:solidFill>
              <a:srgbClr val="1883C9"/>
            </a:solidFill>
            <a:headEnd type="none"/>
            <a:tailEnd type="triangle"/>
          </a:ln>
          <a:effectLst>
            <a:outerShdw blurRad="50800" dist="25400" dir="5400000" rotWithShape="0">
              <a:srgbClr val="000000">
                <a:alpha val="28000"/>
              </a:srgbClr>
            </a:outerShdw>
            <a:reflection stA="45000" endPos="6000" dist="50800" dir="5400000" sy="-100000" algn="bl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EBF2123A-3983-43E3-9B67-CBA075A3376D}"/>
              </a:ext>
            </a:extLst>
          </p:cNvPr>
          <p:cNvCxnSpPr>
            <a:cxnSpLocks/>
            <a:stCxn id="20" idx="2"/>
            <a:endCxn id="40" idx="1"/>
          </p:cNvCxnSpPr>
          <p:nvPr/>
        </p:nvCxnSpPr>
        <p:spPr>
          <a:xfrm rot="16200000" flipH="1">
            <a:off x="4150444" y="4253626"/>
            <a:ext cx="1303067" cy="1210365"/>
          </a:xfrm>
          <a:prstGeom prst="bentConnector2">
            <a:avLst/>
          </a:prstGeom>
          <a:ln w="28575">
            <a:solidFill>
              <a:srgbClr val="0EABB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2" name="Flowchart: Magnetic Disk 121">
            <a:extLst>
              <a:ext uri="{FF2B5EF4-FFF2-40B4-BE49-F238E27FC236}">
                <a16:creationId xmlns:a16="http://schemas.microsoft.com/office/drawing/2014/main" id="{C089E2EC-2444-4BF3-B9CB-85E3BEEAA237}"/>
              </a:ext>
            </a:extLst>
          </p:cNvPr>
          <p:cNvSpPr/>
          <p:nvPr/>
        </p:nvSpPr>
        <p:spPr>
          <a:xfrm>
            <a:off x="9743570" y="4281075"/>
            <a:ext cx="774617" cy="721614"/>
          </a:xfrm>
          <a:prstGeom prst="flowChartMagneticDisk">
            <a:avLst/>
          </a:prstGeom>
          <a:ln w="28575">
            <a:solidFill>
              <a:srgbClr val="1883C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tIns="1280160" rtlCol="0" anchor="ctr" anchorCtr="1"/>
          <a:lstStyle/>
          <a:p>
            <a:pPr algn="ctr"/>
            <a:r>
              <a:rPr lang="en-US" sz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data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C692BDD-9CBD-419D-B719-41B9EB66AB09}"/>
              </a:ext>
            </a:extLst>
          </p:cNvPr>
          <p:cNvGrpSpPr/>
          <p:nvPr/>
        </p:nvGrpSpPr>
        <p:grpSpPr>
          <a:xfrm>
            <a:off x="8822555" y="4457395"/>
            <a:ext cx="937058" cy="249194"/>
            <a:chOff x="8610981" y="4122514"/>
            <a:chExt cx="1056624" cy="28099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8E9E145-8C0C-4585-8740-8F9D65AC2522}"/>
                </a:ext>
              </a:extLst>
            </p:cNvPr>
            <p:cNvSpPr txBox="1"/>
            <p:nvPr/>
          </p:nvSpPr>
          <p:spPr>
            <a:xfrm>
              <a:off x="8610981" y="4122514"/>
              <a:ext cx="770165" cy="280990"/>
            </a:xfrm>
            <a:prstGeom prst="flowChartDocumen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1883C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70 K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54798EF-4AAF-4878-88E1-200737C37FF2}"/>
                </a:ext>
              </a:extLst>
            </p:cNvPr>
            <p:cNvCxnSpPr>
              <a:cxnSpLocks/>
              <a:stCxn id="52" idx="3"/>
              <a:endCxn id="122" idx="2"/>
            </p:cNvCxnSpPr>
            <p:nvPr/>
          </p:nvCxnSpPr>
          <p:spPr>
            <a:xfrm>
              <a:off x="8695031" y="4330541"/>
              <a:ext cx="972574" cy="0"/>
            </a:xfrm>
            <a:prstGeom prst="straightConnector1">
              <a:avLst/>
            </a:prstGeom>
            <a:ln w="28575">
              <a:solidFill>
                <a:srgbClr val="1883C9"/>
              </a:solidFill>
              <a:headEnd type="none"/>
              <a:tailEnd type="triangle"/>
            </a:ln>
            <a:effectLst>
              <a:outerShdw blurRad="50800" dist="25400" dir="5400000" rotWithShape="0">
                <a:srgbClr val="000000">
                  <a:alpha val="28000"/>
                </a:srgbClr>
              </a:outerShdw>
              <a:reflection stA="45000" endPos="6000" dist="50800" dir="5400000" sy="-100000" algn="bl" rotWithShape="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87A26D2-C6D6-4378-867F-41562BACE416}"/>
              </a:ext>
            </a:extLst>
          </p:cNvPr>
          <p:cNvGrpSpPr/>
          <p:nvPr/>
        </p:nvGrpSpPr>
        <p:grpSpPr>
          <a:xfrm>
            <a:off x="7029018" y="5176193"/>
            <a:ext cx="1276355" cy="334150"/>
            <a:chOff x="7155840" y="4933036"/>
            <a:chExt cx="1343418" cy="376787"/>
          </a:xfrm>
        </p:grpSpPr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09553CFF-028E-4599-80C2-430E40050872}"/>
                </a:ext>
              </a:extLst>
            </p:cNvPr>
            <p:cNvCxnSpPr>
              <a:cxnSpLocks/>
              <a:stCxn id="40" idx="3"/>
              <a:endCxn id="52" idx="2"/>
            </p:cNvCxnSpPr>
            <p:nvPr/>
          </p:nvCxnSpPr>
          <p:spPr>
            <a:xfrm flipV="1">
              <a:off x="7172723" y="4933036"/>
              <a:ext cx="1326535" cy="376787"/>
            </a:xfrm>
            <a:prstGeom prst="bentConnector2">
              <a:avLst/>
            </a:prstGeom>
            <a:ln w="28575">
              <a:solidFill>
                <a:srgbClr val="1883C9"/>
              </a:solidFill>
              <a:headEnd type="triangl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D9F83B7-A64D-4071-A546-FAE1C142876F}"/>
                </a:ext>
              </a:extLst>
            </p:cNvPr>
            <p:cNvSpPr txBox="1"/>
            <p:nvPr/>
          </p:nvSpPr>
          <p:spPr>
            <a:xfrm>
              <a:off x="7155840" y="5068391"/>
              <a:ext cx="770165" cy="226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1883C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440 K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A92AEC9-C78E-445F-977C-8D5058D3EC87}"/>
                </a:ext>
              </a:extLst>
            </p:cNvPr>
            <p:cNvSpPr txBox="1"/>
            <p:nvPr/>
          </p:nvSpPr>
          <p:spPr>
            <a:xfrm>
              <a:off x="7822915" y="4993847"/>
              <a:ext cx="462541" cy="25515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Yes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6F6C11D-59F3-49CE-A4DE-A97CA3C3F6FF}"/>
              </a:ext>
            </a:extLst>
          </p:cNvPr>
          <p:cNvGrpSpPr/>
          <p:nvPr/>
        </p:nvGrpSpPr>
        <p:grpSpPr>
          <a:xfrm>
            <a:off x="5660804" y="843942"/>
            <a:ext cx="1212349" cy="686920"/>
            <a:chOff x="4832243" y="633681"/>
            <a:chExt cx="1367041" cy="77456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504008-DDD4-4EB5-A29B-22C8744E0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87164" y="951050"/>
              <a:ext cx="457200" cy="457200"/>
            </a:xfrm>
            <a:prstGeom prst="ellips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06221B-FEA7-44AC-B59C-4806FF467786}"/>
                </a:ext>
              </a:extLst>
            </p:cNvPr>
            <p:cNvSpPr txBox="1"/>
            <p:nvPr/>
          </p:nvSpPr>
          <p:spPr>
            <a:xfrm>
              <a:off x="4832243" y="633681"/>
              <a:ext cx="1367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Twitter Universe</a:t>
              </a:r>
            </a:p>
          </p:txBody>
        </p:sp>
      </p:grp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41838356-09E6-4DAA-9DFF-353DA386F0F0}"/>
              </a:ext>
            </a:extLst>
          </p:cNvPr>
          <p:cNvSpPr>
            <a:spLocks/>
          </p:cNvSpPr>
          <p:nvPr/>
        </p:nvSpPr>
        <p:spPr>
          <a:xfrm>
            <a:off x="5456053" y="1922551"/>
            <a:ext cx="1621856" cy="892021"/>
          </a:xfrm>
          <a:prstGeom prst="round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#Lyme, #lymediease</a:t>
            </a:r>
          </a:p>
          <a:p>
            <a:pPr algn="ctr"/>
            <a:r>
              <a:rPr lang="en-US" sz="12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Jan’10 to Dec’ 21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0163E11-81C2-434D-BEA6-D433A5998302}"/>
              </a:ext>
            </a:extLst>
          </p:cNvPr>
          <p:cNvCxnSpPr>
            <a:cxnSpLocks/>
            <a:stCxn id="19" idx="4"/>
            <a:endCxn id="169" idx="0"/>
          </p:cNvCxnSpPr>
          <p:nvPr/>
        </p:nvCxnSpPr>
        <p:spPr>
          <a:xfrm>
            <a:off x="6266979" y="1530862"/>
            <a:ext cx="2" cy="391689"/>
          </a:xfrm>
          <a:prstGeom prst="straightConnector1">
            <a:avLst/>
          </a:prstGeom>
          <a:ln w="28575">
            <a:solidFill>
              <a:srgbClr val="1883C9"/>
            </a:solidFill>
            <a:headEnd type="none"/>
            <a:tailEnd type="triangle"/>
          </a:ln>
          <a:effectLst>
            <a:outerShdw blurRad="50800" dist="25400" dir="5400000" rotWithShape="0">
              <a:srgbClr val="000000">
                <a:alpha val="28000"/>
              </a:srgbClr>
            </a:outerShdw>
            <a:reflection stA="45000" endPos="6000" dist="50800" dir="5400000" sy="-100000" algn="bl" rotWithShape="0"/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7" name="Speech Bubble: Oval 186">
            <a:extLst>
              <a:ext uri="{FF2B5EF4-FFF2-40B4-BE49-F238E27FC236}">
                <a16:creationId xmlns:a16="http://schemas.microsoft.com/office/drawing/2014/main" id="{CD1AFF9A-D018-428F-BA5C-B86C1C37CD1B}"/>
              </a:ext>
            </a:extLst>
          </p:cNvPr>
          <p:cNvSpPr/>
          <p:nvPr/>
        </p:nvSpPr>
        <p:spPr>
          <a:xfrm>
            <a:off x="8788247" y="2264206"/>
            <a:ext cx="1249060" cy="662346"/>
          </a:xfrm>
          <a:prstGeom prst="wedgeEllipseCallout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DBA5708-13E0-4BFC-8F00-97DD06395F44}"/>
              </a:ext>
            </a:extLst>
          </p:cNvPr>
          <p:cNvSpPr txBox="1"/>
          <p:nvPr/>
        </p:nvSpPr>
        <p:spPr>
          <a:xfrm>
            <a:off x="9084206" y="239125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Mars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2D9708-0D61-458F-97AB-F15FBECE1FA3}"/>
              </a:ext>
            </a:extLst>
          </p:cNvPr>
          <p:cNvSpPr txBox="1"/>
          <p:nvPr/>
        </p:nvSpPr>
        <p:spPr>
          <a:xfrm>
            <a:off x="8822555" y="2403701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La California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F73E09B-877A-4DE7-BE6B-699CC2E0E06E}"/>
              </a:ext>
            </a:extLst>
          </p:cNvPr>
          <p:cNvSpPr txBox="1"/>
          <p:nvPr/>
        </p:nvSpPr>
        <p:spPr>
          <a:xfrm>
            <a:off x="5347619" y="3584701"/>
            <a:ext cx="1916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206C5B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217 M Active Users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1574180-2AC5-4D19-88FF-55F2FBF2736A}"/>
              </a:ext>
            </a:extLst>
          </p:cNvPr>
          <p:cNvSpPr txBox="1"/>
          <p:nvPr/>
        </p:nvSpPr>
        <p:spPr>
          <a:xfrm>
            <a:off x="2290589" y="3654486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1%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D8450F4-0CA2-440D-B8AE-3CFC27C3C216}"/>
              </a:ext>
            </a:extLst>
          </p:cNvPr>
          <p:cNvGrpSpPr/>
          <p:nvPr/>
        </p:nvGrpSpPr>
        <p:grpSpPr>
          <a:xfrm>
            <a:off x="3385867" y="843942"/>
            <a:ext cx="7132320" cy="5112411"/>
            <a:chOff x="2423342" y="843942"/>
            <a:chExt cx="7132320" cy="5112411"/>
          </a:xfrm>
        </p:grpSpPr>
        <p:cxnSp>
          <p:nvCxnSpPr>
            <p:cNvPr id="194" name="Connector: Elbow 193">
              <a:extLst>
                <a:ext uri="{FF2B5EF4-FFF2-40B4-BE49-F238E27FC236}">
                  <a16:creationId xmlns:a16="http://schemas.microsoft.com/office/drawing/2014/main" id="{AEFD36FB-92E9-48E8-8557-485968D44B4A}"/>
                </a:ext>
              </a:extLst>
            </p:cNvPr>
            <p:cNvCxnSpPr>
              <a:cxnSpLocks/>
              <a:stCxn id="206" idx="3"/>
              <a:endCxn id="217" idx="0"/>
            </p:cNvCxnSpPr>
            <p:nvPr/>
          </p:nvCxnSpPr>
          <p:spPr>
            <a:xfrm>
              <a:off x="6115384" y="2368561"/>
              <a:ext cx="1201148" cy="635214"/>
            </a:xfrm>
            <a:prstGeom prst="bentConnector2">
              <a:avLst/>
            </a:prstGeom>
            <a:ln w="28575">
              <a:solidFill>
                <a:srgbClr val="1883C9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or: Elbow 194">
              <a:extLst>
                <a:ext uri="{FF2B5EF4-FFF2-40B4-BE49-F238E27FC236}">
                  <a16:creationId xmlns:a16="http://schemas.microsoft.com/office/drawing/2014/main" id="{9353E889-46EB-43FD-AE30-1BD620E4B890}"/>
                </a:ext>
              </a:extLst>
            </p:cNvPr>
            <p:cNvCxnSpPr>
              <a:cxnSpLocks/>
              <a:stCxn id="206" idx="1"/>
              <a:endCxn id="219" idx="0"/>
            </p:cNvCxnSpPr>
            <p:nvPr/>
          </p:nvCxnSpPr>
          <p:spPr>
            <a:xfrm rot="10800000" flipV="1">
              <a:off x="3234271" y="2368561"/>
              <a:ext cx="1259258" cy="1108879"/>
            </a:xfrm>
            <a:prstGeom prst="bentConnector2">
              <a:avLst/>
            </a:prstGeom>
            <a:ln w="28575">
              <a:solidFill>
                <a:srgbClr val="0EABB7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750F4582-D005-45DD-B018-2E44EBEA4FE0}"/>
                </a:ext>
              </a:extLst>
            </p:cNvPr>
            <p:cNvGrpSpPr/>
            <p:nvPr/>
          </p:nvGrpSpPr>
          <p:grpSpPr>
            <a:xfrm>
              <a:off x="2423342" y="3477440"/>
              <a:ext cx="1621856" cy="729835"/>
              <a:chOff x="2425997" y="3017520"/>
              <a:chExt cx="1828800" cy="822960"/>
            </a:xfrm>
          </p:grpSpPr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06676EDC-526B-4058-AFB7-15C2C915D5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25997" y="3017520"/>
                <a:ext cx="1828800" cy="822960"/>
              </a:xfrm>
              <a:prstGeom prst="roundRect">
                <a:avLst/>
              </a:prstGeom>
              <a:ln w="28575">
                <a:solidFill>
                  <a:srgbClr val="0EABB7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Geo Location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F87F9FF2-2F7C-4FAE-BCD0-EF2D48237989}"/>
                  </a:ext>
                </a:extLst>
              </p:cNvPr>
              <p:cNvSpPr txBox="1"/>
              <p:nvPr/>
            </p:nvSpPr>
            <p:spPr>
              <a:xfrm>
                <a:off x="3066077" y="3089580"/>
                <a:ext cx="690109" cy="255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 b="1">
                    <a:solidFill>
                      <a:srgbClr val="0EABB7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40 K</a:t>
                </a: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40AAFE5C-2744-44C4-9C11-DF30B2A328D2}"/>
                </a:ext>
              </a:extLst>
            </p:cNvPr>
            <p:cNvGrpSpPr/>
            <p:nvPr/>
          </p:nvGrpSpPr>
          <p:grpSpPr>
            <a:xfrm>
              <a:off x="6505604" y="3003775"/>
              <a:ext cx="1621856" cy="729835"/>
              <a:chOff x="7083735" y="2483417"/>
              <a:chExt cx="1828800" cy="822960"/>
            </a:xfrm>
          </p:grpSpPr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BA1B5446-F37E-471E-AA1A-8E54162710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83735" y="2483417"/>
                <a:ext cx="1828800" cy="822960"/>
              </a:xfrm>
              <a:prstGeom prst="roundRect">
                <a:avLst/>
              </a:prstGeom>
              <a:ln w="28575">
                <a:solidFill>
                  <a:srgbClr val="1883C9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Profile Location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CD0AC27-5578-4685-9426-38DC5A97A6C3}"/>
                  </a:ext>
                </a:extLst>
              </p:cNvPr>
              <p:cNvSpPr txBox="1"/>
              <p:nvPr/>
            </p:nvSpPr>
            <p:spPr>
              <a:xfrm>
                <a:off x="7694777" y="2554351"/>
                <a:ext cx="770165" cy="22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 b="1">
                    <a:solidFill>
                      <a:srgbClr val="1883C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1.3 M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4FAB197-D5BF-48EC-B12E-0AABE2AD997B}"/>
                </a:ext>
              </a:extLst>
            </p:cNvPr>
            <p:cNvGrpSpPr/>
            <p:nvPr/>
          </p:nvGrpSpPr>
          <p:grpSpPr>
            <a:xfrm>
              <a:off x="4444635" y="5064332"/>
              <a:ext cx="1621856" cy="892021"/>
              <a:chOff x="4705201" y="4806894"/>
              <a:chExt cx="1828800" cy="1188720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746665C2-99AF-4307-B0D1-66F8180A96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05201" y="4806894"/>
                <a:ext cx="1828800" cy="1188720"/>
              </a:xfrm>
              <a:prstGeom prst="round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Lyme Tweets with Geo Information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4EE2F27-1589-4432-98AA-53DFBE55A497}"/>
                  </a:ext>
                </a:extLst>
              </p:cNvPr>
              <p:cNvSpPr txBox="1"/>
              <p:nvPr/>
            </p:nvSpPr>
            <p:spPr>
              <a:xfrm>
                <a:off x="5287164" y="4871393"/>
                <a:ext cx="956813" cy="374451"/>
              </a:xfrm>
              <a:prstGeom prst="flowChartDocumen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 b="1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480 K</a:t>
                </a:r>
              </a:p>
            </p:txBody>
          </p:sp>
        </p:grpSp>
        <p:sp>
          <p:nvSpPr>
            <p:cNvPr id="199" name="Diamond 198">
              <a:extLst>
                <a:ext uri="{FF2B5EF4-FFF2-40B4-BE49-F238E27FC236}">
                  <a16:creationId xmlns:a16="http://schemas.microsoft.com/office/drawing/2014/main" id="{2C64ECB3-A343-4A39-B4AE-C2C66DC50BAB}"/>
                </a:ext>
              </a:extLst>
            </p:cNvPr>
            <p:cNvSpPr/>
            <p:nvPr/>
          </p:nvSpPr>
          <p:spPr>
            <a:xfrm>
              <a:off x="6735085" y="4107571"/>
              <a:ext cx="1183441" cy="1068622"/>
            </a:xfrm>
            <a:prstGeom prst="diamond">
              <a:avLst/>
            </a:prstGeom>
            <a:ln w="28575">
              <a:solidFill>
                <a:srgbClr val="1883C9"/>
              </a:solidFill>
              <a:headEnd type="triangl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lIns="0" rIns="0" bIns="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Geopy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5C71E4E2-9319-4E25-B954-165E13550498}"/>
                </a:ext>
              </a:extLst>
            </p:cNvPr>
            <p:cNvCxnSpPr>
              <a:cxnSpLocks/>
              <a:stCxn id="217" idx="2"/>
              <a:endCxn id="199" idx="0"/>
            </p:cNvCxnSpPr>
            <p:nvPr/>
          </p:nvCxnSpPr>
          <p:spPr>
            <a:xfrm>
              <a:off x="7316533" y="3733610"/>
              <a:ext cx="10272" cy="373961"/>
            </a:xfrm>
            <a:prstGeom prst="straightConnector1">
              <a:avLst/>
            </a:prstGeom>
            <a:ln w="28575">
              <a:solidFill>
                <a:srgbClr val="1883C9"/>
              </a:solidFill>
              <a:headEnd type="none"/>
              <a:tailEnd type="triangle"/>
            </a:ln>
            <a:effectLst>
              <a:outerShdw blurRad="50800" dist="25400" dir="5400000" rotWithShape="0">
                <a:srgbClr val="000000">
                  <a:alpha val="28000"/>
                </a:srgbClr>
              </a:outerShdw>
              <a:reflection stA="45000" endPos="6000" dist="50800" dir="5400000" sy="-100000" algn="bl" rotWithShape="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or: Elbow 200">
              <a:extLst>
                <a:ext uri="{FF2B5EF4-FFF2-40B4-BE49-F238E27FC236}">
                  <a16:creationId xmlns:a16="http://schemas.microsoft.com/office/drawing/2014/main" id="{C090A055-BCCF-43AE-96DB-4609C347B339}"/>
                </a:ext>
              </a:extLst>
            </p:cNvPr>
            <p:cNvCxnSpPr>
              <a:cxnSpLocks/>
              <a:stCxn id="219" idx="2"/>
              <a:endCxn id="215" idx="1"/>
            </p:cNvCxnSpPr>
            <p:nvPr/>
          </p:nvCxnSpPr>
          <p:spPr>
            <a:xfrm rot="16200000" flipH="1">
              <a:off x="3187919" y="4253626"/>
              <a:ext cx="1303067" cy="1210365"/>
            </a:xfrm>
            <a:prstGeom prst="bentConnector2">
              <a:avLst/>
            </a:prstGeom>
            <a:ln w="28575">
              <a:solidFill>
                <a:srgbClr val="0EABB7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Flowchart: Magnetic Disk 201">
              <a:extLst>
                <a:ext uri="{FF2B5EF4-FFF2-40B4-BE49-F238E27FC236}">
                  <a16:creationId xmlns:a16="http://schemas.microsoft.com/office/drawing/2014/main" id="{5FC14367-E45F-4B40-B245-5BBC0E0F085B}"/>
                </a:ext>
              </a:extLst>
            </p:cNvPr>
            <p:cNvSpPr/>
            <p:nvPr/>
          </p:nvSpPr>
          <p:spPr>
            <a:xfrm>
              <a:off x="8781045" y="4281075"/>
              <a:ext cx="774617" cy="721614"/>
            </a:xfrm>
            <a:prstGeom prst="flowChartMagneticDisk">
              <a:avLst/>
            </a:prstGeom>
            <a:ln w="28575">
              <a:solidFill>
                <a:srgbClr val="1883C9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tIns="1280160" rtlCol="0" anchor="ctr" anchorCtr="1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Training data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D6CC289-5A64-4B97-902B-0FBAAF5E04EB}"/>
                </a:ext>
              </a:extLst>
            </p:cNvPr>
            <p:cNvGrpSpPr/>
            <p:nvPr/>
          </p:nvGrpSpPr>
          <p:grpSpPr>
            <a:xfrm>
              <a:off x="7860030" y="4457395"/>
              <a:ext cx="908911" cy="249194"/>
              <a:chOff x="8610981" y="4122514"/>
              <a:chExt cx="1024885" cy="280990"/>
            </a:xfrm>
          </p:grpSpPr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E04F4EE-1D20-4016-877B-516F446C7D5E}"/>
                  </a:ext>
                </a:extLst>
              </p:cNvPr>
              <p:cNvSpPr txBox="1"/>
              <p:nvPr/>
            </p:nvSpPr>
            <p:spPr>
              <a:xfrm>
                <a:off x="8610981" y="4122514"/>
                <a:ext cx="770165" cy="280990"/>
              </a:xfrm>
              <a:prstGeom prst="flowChartDocumen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 b="1">
                    <a:solidFill>
                      <a:srgbClr val="1883C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70 K</a:t>
                </a:r>
              </a:p>
            </p:txBody>
          </p: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E25832C0-79FE-4C9B-B05F-FE784825ED09}"/>
                  </a:ext>
                </a:extLst>
              </p:cNvPr>
              <p:cNvCxnSpPr>
                <a:cxnSpLocks/>
                <a:stCxn id="199" idx="3"/>
                <a:endCxn id="202" idx="2"/>
              </p:cNvCxnSpPr>
              <p:nvPr/>
            </p:nvCxnSpPr>
            <p:spPr>
              <a:xfrm flipV="1">
                <a:off x="8663292" y="4330541"/>
                <a:ext cx="972574" cy="1"/>
              </a:xfrm>
              <a:prstGeom prst="straightConnector1">
                <a:avLst/>
              </a:prstGeom>
              <a:ln w="28575">
                <a:solidFill>
                  <a:srgbClr val="1883C9"/>
                </a:solidFill>
                <a:headEnd type="none"/>
                <a:tailEnd type="triangle"/>
              </a:ln>
              <a:effectLst>
                <a:outerShdw blurRad="50800" dist="25400" dir="5400000" rotWithShape="0">
                  <a:srgbClr val="000000">
                    <a:alpha val="28000"/>
                  </a:srgbClr>
                </a:outerShdw>
                <a:reflection stA="45000" endPos="6000" dist="50800" dir="5400000" sy="-100000" algn="bl" rotWithShape="0"/>
              </a:effectLst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E9415B3-8885-4273-9839-4DBA4625C17C}"/>
                </a:ext>
              </a:extLst>
            </p:cNvPr>
            <p:cNvGrpSpPr/>
            <p:nvPr/>
          </p:nvGrpSpPr>
          <p:grpSpPr>
            <a:xfrm>
              <a:off x="6066493" y="5176188"/>
              <a:ext cx="1664025" cy="334150"/>
              <a:chOff x="6534000" y="4933030"/>
              <a:chExt cx="1751456" cy="376787"/>
            </a:xfrm>
          </p:grpSpPr>
          <p:cxnSp>
            <p:nvCxnSpPr>
              <p:cNvPr id="210" name="Connector: Elbow 209">
                <a:extLst>
                  <a:ext uri="{FF2B5EF4-FFF2-40B4-BE49-F238E27FC236}">
                    <a16:creationId xmlns:a16="http://schemas.microsoft.com/office/drawing/2014/main" id="{12CA97E0-1C34-4A09-A9AE-7C3A4BFE72A1}"/>
                  </a:ext>
                </a:extLst>
              </p:cNvPr>
              <p:cNvCxnSpPr>
                <a:cxnSpLocks/>
                <a:stCxn id="215" idx="3"/>
                <a:endCxn id="199" idx="2"/>
              </p:cNvCxnSpPr>
              <p:nvPr/>
            </p:nvCxnSpPr>
            <p:spPr>
              <a:xfrm flipV="1">
                <a:off x="6534000" y="4933030"/>
                <a:ext cx="1326535" cy="376787"/>
              </a:xfrm>
              <a:prstGeom prst="bentConnector2">
                <a:avLst/>
              </a:prstGeom>
              <a:ln w="28575">
                <a:solidFill>
                  <a:srgbClr val="1883C9"/>
                </a:solidFill>
                <a:headEnd type="triangl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351B7AE-B568-43AF-906B-EB868C960D9C}"/>
                  </a:ext>
                </a:extLst>
              </p:cNvPr>
              <p:cNvSpPr txBox="1"/>
              <p:nvPr/>
            </p:nvSpPr>
            <p:spPr>
              <a:xfrm>
                <a:off x="7155840" y="5068391"/>
                <a:ext cx="770165" cy="226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 b="1">
                    <a:solidFill>
                      <a:srgbClr val="1883C9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440 K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8AD6E276-C354-4F3D-A6D2-EC713D7DA3B1}"/>
                  </a:ext>
                </a:extLst>
              </p:cNvPr>
              <p:cNvSpPr txBox="1"/>
              <p:nvPr/>
            </p:nvSpPr>
            <p:spPr>
              <a:xfrm>
                <a:off x="7822915" y="4993847"/>
                <a:ext cx="462541" cy="255153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sz="1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Yes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A31ABBD2-562E-45F9-992A-1C1B092FA1DA}"/>
                </a:ext>
              </a:extLst>
            </p:cNvPr>
            <p:cNvGrpSpPr/>
            <p:nvPr/>
          </p:nvGrpSpPr>
          <p:grpSpPr>
            <a:xfrm>
              <a:off x="4698279" y="843942"/>
              <a:ext cx="1212349" cy="686920"/>
              <a:chOff x="4832243" y="633681"/>
              <a:chExt cx="1367041" cy="774569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B858DE8-5EFC-410B-963E-5543AEFE3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7164" y="951050"/>
                <a:ext cx="457200" cy="457200"/>
              </a:xfrm>
              <a:prstGeom prst="ellips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7046A16B-C0EA-4CE2-BBF2-A757262BC389}"/>
                  </a:ext>
                </a:extLst>
              </p:cNvPr>
              <p:cNvSpPr txBox="1"/>
              <p:nvPr/>
            </p:nvSpPr>
            <p:spPr>
              <a:xfrm>
                <a:off x="4832243" y="633681"/>
                <a:ext cx="13670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Twitter Universe</a:t>
                </a:r>
              </a:p>
            </p:txBody>
          </p:sp>
        </p:grp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6D7D5CE3-A94B-4F6A-9998-FFF825104833}"/>
                </a:ext>
              </a:extLst>
            </p:cNvPr>
            <p:cNvSpPr>
              <a:spLocks/>
            </p:cNvSpPr>
            <p:nvPr/>
          </p:nvSpPr>
          <p:spPr>
            <a:xfrm>
              <a:off x="4493528" y="1922551"/>
              <a:ext cx="1621856" cy="892021"/>
            </a:xfrm>
            <a:prstGeom prst="round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#Lyme, #lymediease</a:t>
              </a:r>
            </a:p>
            <a:p>
              <a:pPr algn="ctr"/>
              <a:r>
                <a:rPr lang="en-US" sz="120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Jan’10 to Dec’ 21</a:t>
              </a: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2A2A806D-11DE-4BB4-95D3-198657553D46}"/>
                </a:ext>
              </a:extLst>
            </p:cNvPr>
            <p:cNvCxnSpPr>
              <a:cxnSpLocks/>
              <a:stCxn id="208" idx="4"/>
              <a:endCxn id="206" idx="0"/>
            </p:cNvCxnSpPr>
            <p:nvPr/>
          </p:nvCxnSpPr>
          <p:spPr>
            <a:xfrm>
              <a:off x="5304454" y="1530862"/>
              <a:ext cx="2" cy="391689"/>
            </a:xfrm>
            <a:prstGeom prst="straightConnector1">
              <a:avLst/>
            </a:prstGeom>
            <a:ln w="28575">
              <a:solidFill>
                <a:srgbClr val="1883C9"/>
              </a:solidFill>
              <a:headEnd type="none"/>
              <a:tailEnd type="triangle"/>
            </a:ln>
            <a:effectLst>
              <a:outerShdw blurRad="50800" dist="25400" dir="5400000" rotWithShape="0">
                <a:srgbClr val="000000">
                  <a:alpha val="28000"/>
                </a:srgbClr>
              </a:outerShdw>
              <a:reflection stA="45000" endPos="6000" dist="50800" dir="5400000" sy="-100000" algn="bl" rotWithShape="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6401AFC-218F-454C-A9CE-3F536A0E84A7}"/>
              </a:ext>
            </a:extLst>
          </p:cNvPr>
          <p:cNvSpPr/>
          <p:nvPr/>
        </p:nvSpPr>
        <p:spPr>
          <a:xfrm>
            <a:off x="504408" y="516969"/>
            <a:ext cx="46762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spc="200">
                <a:ln w="0">
                  <a:noFill/>
                </a:ln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PROCUREMENT </a:t>
            </a:r>
          </a:p>
        </p:txBody>
      </p:sp>
    </p:spTree>
    <p:extLst>
      <p:ext uri="{BB962C8B-B14F-4D97-AF65-F5344CB8AC3E}">
        <p14:creationId xmlns:p14="http://schemas.microsoft.com/office/powerpoint/2010/main" val="35917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22" grpId="0" animBg="1"/>
      <p:bldP spid="187" grpId="0" animBg="1"/>
      <p:bldP spid="187" grpId="1" animBg="1"/>
      <p:bldP spid="188" grpId="0"/>
      <p:bldP spid="188" grpId="1"/>
      <p:bldP spid="190" grpId="0"/>
      <p:bldP spid="190" grpId="1"/>
      <p:bldP spid="191" grpId="0"/>
      <p:bldP spid="191" grpId="1"/>
      <p:bldP spid="192" grpId="0"/>
      <p:bldP spid="1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1933" y="301167"/>
            <a:ext cx="4426212" cy="5232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FUTURE DIRECTIONS</a:t>
            </a:r>
            <a:endParaRPr lang="en-US" sz="2800" b="1" cap="none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3853A128-6DFA-483F-AA63-859F98D8100F}"/>
              </a:ext>
            </a:extLst>
          </p:cNvPr>
          <p:cNvSpPr>
            <a:spLocks/>
          </p:cNvSpPr>
          <p:nvPr/>
        </p:nvSpPr>
        <p:spPr bwMode="auto">
          <a:xfrm flipH="1">
            <a:off x="7113108" y="2861745"/>
            <a:ext cx="3931186" cy="3064742"/>
          </a:xfrm>
          <a:custGeom>
            <a:avLst/>
            <a:gdLst>
              <a:gd name="T0" fmla="*/ 1358 w 1358"/>
              <a:gd name="T1" fmla="*/ 312 h 1059"/>
              <a:gd name="T2" fmla="*/ 611 w 1358"/>
              <a:gd name="T3" fmla="*/ 1059 h 1059"/>
              <a:gd name="T4" fmla="*/ 0 w 1358"/>
              <a:gd name="T5" fmla="*/ 740 h 1059"/>
              <a:gd name="T6" fmla="*/ 558 w 1358"/>
              <a:gd name="T7" fmla="*/ 979 h 1059"/>
              <a:gd name="T8" fmla="*/ 1321 w 1358"/>
              <a:gd name="T9" fmla="*/ 232 h 1059"/>
              <a:gd name="T10" fmla="*/ 1283 w 1358"/>
              <a:gd name="T11" fmla="*/ 0 h 1059"/>
              <a:gd name="T12" fmla="*/ 1306 w 1358"/>
              <a:gd name="T13" fmla="*/ 39 h 1059"/>
              <a:gd name="T14" fmla="*/ 1358 w 1358"/>
              <a:gd name="T15" fmla="*/ 312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8" h="1059">
                <a:moveTo>
                  <a:pt x="1358" y="312"/>
                </a:moveTo>
                <a:cubicBezTo>
                  <a:pt x="1358" y="724"/>
                  <a:pt x="1023" y="1059"/>
                  <a:pt x="611" y="1059"/>
                </a:cubicBezTo>
                <a:cubicBezTo>
                  <a:pt x="362" y="1059"/>
                  <a:pt x="136" y="934"/>
                  <a:pt x="0" y="740"/>
                </a:cubicBezTo>
                <a:cubicBezTo>
                  <a:pt x="141" y="888"/>
                  <a:pt x="341" y="979"/>
                  <a:pt x="558" y="979"/>
                </a:cubicBezTo>
                <a:cubicBezTo>
                  <a:pt x="979" y="979"/>
                  <a:pt x="1321" y="644"/>
                  <a:pt x="1321" y="232"/>
                </a:cubicBezTo>
                <a:cubicBezTo>
                  <a:pt x="1321" y="152"/>
                  <a:pt x="1308" y="74"/>
                  <a:pt x="1283" y="0"/>
                </a:cubicBezTo>
                <a:cubicBezTo>
                  <a:pt x="1291" y="13"/>
                  <a:pt x="1299" y="25"/>
                  <a:pt x="1306" y="39"/>
                </a:cubicBezTo>
                <a:cubicBezTo>
                  <a:pt x="1339" y="125"/>
                  <a:pt x="1358" y="217"/>
                  <a:pt x="1358" y="3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4">
            <a:extLst>
              <a:ext uri="{FF2B5EF4-FFF2-40B4-BE49-F238E27FC236}">
                <a16:creationId xmlns:a16="http://schemas.microsoft.com/office/drawing/2014/main" id="{73B35D17-051C-4024-9155-FABC0C867F0F}"/>
              </a:ext>
            </a:extLst>
          </p:cNvPr>
          <p:cNvSpPr/>
          <p:nvPr/>
        </p:nvSpPr>
        <p:spPr>
          <a:xfrm flipH="1">
            <a:off x="7020686" y="0"/>
            <a:ext cx="5152462" cy="6018908"/>
          </a:xfrm>
          <a:custGeom>
            <a:avLst/>
            <a:gdLst>
              <a:gd name="connsiteX0" fmla="*/ 0 w 4956175"/>
              <a:gd name="connsiteY0" fmla="*/ 0 h 5789613"/>
              <a:gd name="connsiteX1" fmla="*/ 1935821 w 4956175"/>
              <a:gd name="connsiteY1" fmla="*/ 0 h 5789613"/>
              <a:gd name="connsiteX2" fmla="*/ 1961083 w 4956175"/>
              <a:gd name="connsiteY2" fmla="*/ 159993 h 5789613"/>
              <a:gd name="connsiteX3" fmla="*/ 3569855 w 4956175"/>
              <a:gd name="connsiteY3" fmla="*/ 1600751 h 5789613"/>
              <a:gd name="connsiteX4" fmla="*/ 3990205 w 4956175"/>
              <a:gd name="connsiteY4" fmla="*/ 1820632 h 5789613"/>
              <a:gd name="connsiteX5" fmla="*/ 4956175 w 4956175"/>
              <a:gd name="connsiteY5" fmla="*/ 3621425 h 5789613"/>
              <a:gd name="connsiteX6" fmla="*/ 2787614 w 4956175"/>
              <a:gd name="connsiteY6" fmla="*/ 5789613 h 5789613"/>
              <a:gd name="connsiteX7" fmla="*/ 663594 w 4956175"/>
              <a:gd name="connsiteY7" fmla="*/ 4044486 h 5789613"/>
              <a:gd name="connsiteX8" fmla="*/ 621837 w 4956175"/>
              <a:gd name="connsiteY8" fmla="*/ 3688224 h 5789613"/>
              <a:gd name="connsiteX9" fmla="*/ 13771 w 4956175"/>
              <a:gd name="connsiteY9" fmla="*/ 1414437 h 5789613"/>
              <a:gd name="connsiteX10" fmla="*/ 0 w 4956175"/>
              <a:gd name="connsiteY10" fmla="*/ 1399141 h 578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56175" h="5789613">
                <a:moveTo>
                  <a:pt x="0" y="0"/>
                </a:moveTo>
                <a:lnTo>
                  <a:pt x="1935821" y="0"/>
                </a:lnTo>
                <a:lnTo>
                  <a:pt x="1961083" y="159993"/>
                </a:lnTo>
                <a:cubicBezTo>
                  <a:pt x="2133949" y="949590"/>
                  <a:pt x="2890266" y="1271975"/>
                  <a:pt x="3569855" y="1600751"/>
                </a:cubicBezTo>
                <a:cubicBezTo>
                  <a:pt x="3717395" y="1659201"/>
                  <a:pt x="3859368" y="1731566"/>
                  <a:pt x="3990205" y="1820632"/>
                </a:cubicBezTo>
                <a:cubicBezTo>
                  <a:pt x="4572015" y="2207510"/>
                  <a:pt x="4956175" y="2869935"/>
                  <a:pt x="4956175" y="3621425"/>
                </a:cubicBezTo>
                <a:cubicBezTo>
                  <a:pt x="4956175" y="4818243"/>
                  <a:pt x="3984638" y="5789613"/>
                  <a:pt x="2787614" y="5789613"/>
                </a:cubicBezTo>
                <a:cubicBezTo>
                  <a:pt x="1738131" y="5789613"/>
                  <a:pt x="861242" y="5038123"/>
                  <a:pt x="663594" y="4044486"/>
                </a:cubicBezTo>
                <a:cubicBezTo>
                  <a:pt x="641324" y="3930371"/>
                  <a:pt x="627405" y="3810689"/>
                  <a:pt x="621837" y="3688224"/>
                </a:cubicBezTo>
                <a:cubicBezTo>
                  <a:pt x="501961" y="2602738"/>
                  <a:pt x="426190" y="1915971"/>
                  <a:pt x="13771" y="1414437"/>
                </a:cubicBezTo>
                <a:lnTo>
                  <a:pt x="0" y="1399141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E5EDF-2E31-8998-1E74-ABC4FB9160BF}"/>
              </a:ext>
            </a:extLst>
          </p:cNvPr>
          <p:cNvSpPr txBox="1"/>
          <p:nvPr/>
        </p:nvSpPr>
        <p:spPr>
          <a:xfrm>
            <a:off x="966952" y="2582917"/>
            <a:ext cx="5751786" cy="28085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  <a:cs typeface="Calibri"/>
              </a:rPr>
              <a:t>Consider more general tweets about symptoms</a:t>
            </a:r>
            <a:endParaRPr lang="en-US" sz="2000">
              <a:latin typeface="Microsoft YaHei UI"/>
              <a:ea typeface="Microsoft YaHei U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  <a:cs typeface="Calibri"/>
              </a:rPr>
              <a:t>Identify tweets that are related to actual disease case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Microsoft YaHei UI"/>
                <a:ea typeface="Microsoft YaHei UI"/>
                <a:cs typeface="Calibri"/>
              </a:rPr>
              <a:t>Gather data from more states for monthly case counts</a:t>
            </a:r>
          </a:p>
        </p:txBody>
      </p:sp>
    </p:spTree>
    <p:extLst>
      <p:ext uri="{BB962C8B-B14F-4D97-AF65-F5344CB8AC3E}">
        <p14:creationId xmlns:p14="http://schemas.microsoft.com/office/powerpoint/2010/main" val="275440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13727" y="323025"/>
            <a:ext cx="39260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Acknowledgments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75945" y="2512815"/>
            <a:ext cx="8045133" cy="32696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Bruce Huang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,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 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Ph.D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., Ed.D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err="1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Bouchra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 </a:t>
            </a:r>
            <a:r>
              <a:rPr lang="en-US" sz="2000" cap="none" spc="0" err="1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Nasri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,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 </a:t>
            </a: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Ph.D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+mn-lt"/>
              </a:rPr>
              <a:t>Mamadou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/>
              </a:rPr>
              <a:t> </a:t>
            </a:r>
            <a:r>
              <a:rPr lang="en-US" sz="2000" b="0" i="0" u="none" strike="noStrike" baseline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Yamar</a:t>
            </a:r>
            <a:r>
              <a:rPr lang="en-US" sz="2000" b="0" i="0" u="none" strike="noStrike" baseline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b="0" i="0" u="none" strike="noStrike" baseline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Thioub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 (Ph.D. Candidate)</a:t>
            </a:r>
            <a:endParaRPr lang="en-US" sz="2000" b="0" i="0" u="none" strike="noStrike" baseline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000" b="0" i="0" u="none" strike="noStrike" baseline="0">
                <a:latin typeface="Microsoft YaHei" panose="020B0503020204020204" pitchFamily="34" charset="-122"/>
                <a:ea typeface="Microsoft YaHei" panose="020B0503020204020204" pitchFamily="34" charset="-122"/>
              </a:rPr>
              <a:t>Elda </a:t>
            </a:r>
            <a:r>
              <a:rPr lang="en-US" sz="2000" b="0" i="0" u="none" strike="noStrike" baseline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Laison</a:t>
            </a: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, M.D.</a:t>
            </a:r>
            <a:endParaRPr lang="en-US" sz="2000" b="0" i="0" u="none" strike="noStrike" baseline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Leonardo Neves, M.S. (Harvard Teaching Fellow)</a:t>
            </a:r>
            <a:endParaRPr lang="en-US" sz="2000" b="0" i="0" u="none" strike="noStrike" baseline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Stephen </a:t>
            </a:r>
            <a:r>
              <a:rPr lang="en-US" sz="2000" err="1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Elston</a:t>
            </a:r>
            <a:r>
              <a:rPr lang="en-US" sz="200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, Ph.D. (Harvard Instructor)</a:t>
            </a:r>
            <a:endParaRPr lang="en-US" sz="2000" cap="none" spc="0">
              <a:ln w="0">
                <a:noFill/>
              </a:ln>
              <a:latin typeface="Microsoft YaHei" panose="020B0503020204020204" pitchFamily="34" charset="-122"/>
              <a:ea typeface="Microsoft YaHei" panose="020B0503020204020204" pitchFamily="34" charset="-122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cap="none" spc="0">
                <a:ln w="0">
                  <a:noFill/>
                </a:ln>
                <a:latin typeface="Microsoft YaHei" panose="020B0503020204020204" pitchFamily="34" charset="-122"/>
                <a:ea typeface="Microsoft YaHei" panose="020B0503020204020204" pitchFamily="34" charset="-122"/>
                <a:cs typeface="Open Sans" panose="020B0606030504020204" pitchFamily="34" charset="0"/>
              </a:rPr>
              <a:t>Jason Lin, ALM</a:t>
            </a:r>
          </a:p>
        </p:txBody>
      </p:sp>
    </p:spTree>
    <p:extLst>
      <p:ext uri="{BB962C8B-B14F-4D97-AF65-F5344CB8AC3E}">
        <p14:creationId xmlns:p14="http://schemas.microsoft.com/office/powerpoint/2010/main" val="94065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>
            <a:extLst>
              <a:ext uri="{FF2B5EF4-FFF2-40B4-BE49-F238E27FC236}">
                <a16:creationId xmlns:a16="http://schemas.microsoft.com/office/drawing/2014/main" id="{C0C81ED0-6C7E-427F-8E6B-2B92C340D5EC}"/>
              </a:ext>
            </a:extLst>
          </p:cNvPr>
          <p:cNvSpPr txBox="1">
            <a:spLocks/>
          </p:cNvSpPr>
          <p:nvPr/>
        </p:nvSpPr>
        <p:spPr>
          <a:xfrm>
            <a:off x="586606" y="434912"/>
            <a:ext cx="7103786" cy="662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sz="2800" b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procurement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8DA3B-52F7-40BB-BA4E-A401BCAEE169}"/>
              </a:ext>
            </a:extLst>
          </p:cNvPr>
          <p:cNvGrpSpPr/>
          <p:nvPr/>
        </p:nvGrpSpPr>
        <p:grpSpPr>
          <a:xfrm>
            <a:off x="2151678" y="1013554"/>
            <a:ext cx="7654109" cy="5044564"/>
            <a:chOff x="2151678" y="1013554"/>
            <a:chExt cx="7654109" cy="504456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504008-DDD4-4EB5-A29B-22C8744E0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1204" y="1013554"/>
              <a:ext cx="1463040" cy="1463040"/>
            </a:xfrm>
            <a:prstGeom prst="ellipse">
              <a:avLst/>
            </a:prstGeom>
            <a:gradFill flip="none" rotWithShape="1">
              <a:gsLst>
                <a:gs pos="0">
                  <a:srgbClr val="337768">
                    <a:shade val="30000"/>
                    <a:satMod val="115000"/>
                  </a:srgbClr>
                </a:gs>
                <a:gs pos="50000">
                  <a:srgbClr val="337768">
                    <a:shade val="67500"/>
                    <a:satMod val="115000"/>
                  </a:srgbClr>
                </a:gs>
                <a:gs pos="100000">
                  <a:srgbClr val="337768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Twitter Universe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39AB1E5-A541-4450-B677-4EE917084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1678" y="3265224"/>
              <a:ext cx="1828800" cy="822960"/>
            </a:xfrm>
            <a:prstGeom prst="roundRect">
              <a:avLst/>
            </a:prstGeom>
            <a:gradFill flip="none" rotWithShape="1">
              <a:gsLst>
                <a:gs pos="0">
                  <a:srgbClr val="0EABB7">
                    <a:shade val="30000"/>
                    <a:satMod val="115000"/>
                  </a:srgbClr>
                </a:gs>
                <a:gs pos="50000">
                  <a:srgbClr val="0EABB7">
                    <a:shade val="67500"/>
                    <a:satMod val="115000"/>
                  </a:srgbClr>
                </a:gs>
                <a:gs pos="100000">
                  <a:srgbClr val="0EABB7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Geo Location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2E917A8-076B-4C31-9E96-85E5B96D54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5992" y="2545921"/>
              <a:ext cx="1828800" cy="822960"/>
            </a:xfrm>
            <a:prstGeom prst="roundRect">
              <a:avLst/>
            </a:prstGeom>
            <a:gradFill flip="none" rotWithShape="1">
              <a:gsLst>
                <a:gs pos="0">
                  <a:srgbClr val="1883C9">
                    <a:shade val="30000"/>
                    <a:satMod val="115000"/>
                  </a:srgbClr>
                </a:gs>
                <a:gs pos="50000">
                  <a:srgbClr val="1883C9">
                    <a:shade val="67500"/>
                    <a:satMod val="115000"/>
                  </a:srgbClr>
                </a:gs>
                <a:gs pos="100000">
                  <a:srgbClr val="1883C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Profile Location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920BAD4-7BB2-4FF8-9021-2E5E60FC989A}"/>
                </a:ext>
              </a:extLst>
            </p:cNvPr>
            <p:cNvCxnSpPr>
              <a:cxnSpLocks/>
              <a:stCxn id="19" idx="6"/>
              <a:endCxn id="21" idx="0"/>
            </p:cNvCxnSpPr>
            <p:nvPr/>
          </p:nvCxnSpPr>
          <p:spPr>
            <a:xfrm>
              <a:off x="6074244" y="1745074"/>
              <a:ext cx="1616148" cy="800847"/>
            </a:xfrm>
            <a:prstGeom prst="bentConnector2">
              <a:avLst/>
            </a:prstGeom>
            <a:ln w="28575">
              <a:solidFill>
                <a:srgbClr val="1883C9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D79CCFB-34CB-44F0-8B8D-2B1F98A5C65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rot="10800000" flipV="1">
              <a:off x="3066078" y="1745074"/>
              <a:ext cx="1545126" cy="1520150"/>
            </a:xfrm>
            <a:prstGeom prst="bentConnector2">
              <a:avLst/>
            </a:prstGeom>
            <a:ln w="28575">
              <a:solidFill>
                <a:srgbClr val="0EABB7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1FF73E-676D-4FAB-BFD9-E1FFD6BD62B9}"/>
                </a:ext>
              </a:extLst>
            </p:cNvPr>
            <p:cNvSpPr txBox="1"/>
            <p:nvPr/>
          </p:nvSpPr>
          <p:spPr>
            <a:xfrm>
              <a:off x="2758335" y="3378364"/>
              <a:ext cx="548640" cy="226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40 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6034FF-6B0A-479C-A999-5BB77C4B149B}"/>
                </a:ext>
              </a:extLst>
            </p:cNvPr>
            <p:cNvSpPr txBox="1"/>
            <p:nvPr/>
          </p:nvSpPr>
          <p:spPr>
            <a:xfrm>
              <a:off x="7345697" y="2651422"/>
              <a:ext cx="770165" cy="226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1.3 M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6D44473-11F8-4272-9F38-58CD201FB923}"/>
                </a:ext>
              </a:extLst>
            </p:cNvPr>
            <p:cNvSpPr>
              <a:spLocks/>
            </p:cNvSpPr>
            <p:nvPr/>
          </p:nvSpPr>
          <p:spPr>
            <a:xfrm>
              <a:off x="4397458" y="4869398"/>
              <a:ext cx="1828800" cy="1188720"/>
            </a:xfrm>
            <a:prstGeom prst="roundRect">
              <a:avLst/>
            </a:prstGeom>
            <a:gradFill flip="none" rotWithShape="1">
              <a:gsLst>
                <a:gs pos="0">
                  <a:srgbClr val="1F6B5A">
                    <a:shade val="30000"/>
                    <a:satMod val="115000"/>
                  </a:srgbClr>
                </a:gs>
                <a:gs pos="50000">
                  <a:srgbClr val="1F6B5A">
                    <a:shade val="67500"/>
                    <a:satMod val="115000"/>
                  </a:srgbClr>
                </a:gs>
                <a:gs pos="100000">
                  <a:srgbClr val="1F6B5A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Lyme Tweets with Geo Information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274246-DA28-465F-B342-9970B8E7D918}"/>
                </a:ext>
              </a:extLst>
            </p:cNvPr>
            <p:cNvSpPr txBox="1"/>
            <p:nvPr/>
          </p:nvSpPr>
          <p:spPr>
            <a:xfrm>
              <a:off x="5010288" y="5022829"/>
              <a:ext cx="664873" cy="280990"/>
            </a:xfrm>
            <a:prstGeom prst="flowChartDocumen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480 K</a:t>
              </a:r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24B1E0DF-9789-41BD-8D9A-F8895D7AB73F}"/>
                </a:ext>
              </a:extLst>
            </p:cNvPr>
            <p:cNvSpPr/>
            <p:nvPr/>
          </p:nvSpPr>
          <p:spPr>
            <a:xfrm>
              <a:off x="7034753" y="3790558"/>
              <a:ext cx="1334444" cy="1204975"/>
            </a:xfrm>
            <a:prstGeom prst="diamond">
              <a:avLst/>
            </a:prstGeom>
            <a:gradFill flip="none" rotWithShape="1">
              <a:gsLst>
                <a:gs pos="0">
                  <a:srgbClr val="1883C9">
                    <a:shade val="30000"/>
                    <a:satMod val="115000"/>
                  </a:srgbClr>
                </a:gs>
                <a:gs pos="50000">
                  <a:srgbClr val="1883C9">
                    <a:shade val="67500"/>
                    <a:satMod val="115000"/>
                  </a:srgbClr>
                </a:gs>
                <a:gs pos="100000">
                  <a:srgbClr val="1883C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Geopy</a:t>
              </a:r>
            </a:p>
          </p:txBody>
        </p: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09553CFF-028E-4599-80C2-430E40050872}"/>
                </a:ext>
              </a:extLst>
            </p:cNvPr>
            <p:cNvCxnSpPr>
              <a:cxnSpLocks/>
              <a:stCxn id="40" idx="3"/>
              <a:endCxn id="52" idx="2"/>
            </p:cNvCxnSpPr>
            <p:nvPr/>
          </p:nvCxnSpPr>
          <p:spPr>
            <a:xfrm flipV="1">
              <a:off x="6226258" y="4995533"/>
              <a:ext cx="1475717" cy="468225"/>
            </a:xfrm>
            <a:prstGeom prst="bentConnector2">
              <a:avLst/>
            </a:prstGeom>
            <a:ln w="28575">
              <a:solidFill>
                <a:srgbClr val="1883C9"/>
              </a:solidFill>
              <a:headEnd type="triangle"/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36A2BF1-7D8B-4BC4-8BE3-CF5D4B233FBB}"/>
                </a:ext>
              </a:extLst>
            </p:cNvPr>
            <p:cNvCxnSpPr>
              <a:cxnSpLocks/>
              <a:stCxn id="21" idx="2"/>
              <a:endCxn id="52" idx="0"/>
            </p:cNvCxnSpPr>
            <p:nvPr/>
          </p:nvCxnSpPr>
          <p:spPr>
            <a:xfrm>
              <a:off x="7690392" y="3368881"/>
              <a:ext cx="11583" cy="421677"/>
            </a:xfrm>
            <a:prstGeom prst="straightConnector1">
              <a:avLst/>
            </a:prstGeom>
            <a:ln w="28575">
              <a:solidFill>
                <a:srgbClr val="1883C9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45000" endPos="6000" dist="50800" dir="5400000" sy="-100000" algn="bl" rotWithShape="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or: Elbow 118">
              <a:extLst>
                <a:ext uri="{FF2B5EF4-FFF2-40B4-BE49-F238E27FC236}">
                  <a16:creationId xmlns:a16="http://schemas.microsoft.com/office/drawing/2014/main" id="{EBF2123A-3983-43E3-9B67-CBA075A3376D}"/>
                </a:ext>
              </a:extLst>
            </p:cNvPr>
            <p:cNvCxnSpPr>
              <a:cxnSpLocks/>
              <a:stCxn id="20" idx="2"/>
              <a:endCxn id="40" idx="1"/>
            </p:cNvCxnSpPr>
            <p:nvPr/>
          </p:nvCxnSpPr>
          <p:spPr>
            <a:xfrm rot="16200000" flipH="1">
              <a:off x="3043981" y="4110281"/>
              <a:ext cx="1375574" cy="1331380"/>
            </a:xfrm>
            <a:prstGeom prst="bentConnector2">
              <a:avLst/>
            </a:prstGeom>
            <a:ln w="28575">
              <a:solidFill>
                <a:srgbClr val="0EABB7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8E9E145-8C0C-4585-8740-8F9D65AC2522}"/>
                </a:ext>
              </a:extLst>
            </p:cNvPr>
            <p:cNvSpPr txBox="1"/>
            <p:nvPr/>
          </p:nvSpPr>
          <p:spPr>
            <a:xfrm>
              <a:off x="8303238" y="4185018"/>
              <a:ext cx="770165" cy="226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1883C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70 K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D9F83B7-A64D-4071-A546-FAE1C142876F}"/>
                </a:ext>
              </a:extLst>
            </p:cNvPr>
            <p:cNvSpPr txBox="1"/>
            <p:nvPr/>
          </p:nvSpPr>
          <p:spPr>
            <a:xfrm>
              <a:off x="7115412" y="4990009"/>
              <a:ext cx="770165" cy="2262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1883C9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440 K</a:t>
              </a:r>
            </a:p>
          </p:txBody>
        </p:sp>
        <p:sp>
          <p:nvSpPr>
            <p:cNvPr id="122" name="Flowchart: Magnetic Disk 121">
              <a:extLst>
                <a:ext uri="{FF2B5EF4-FFF2-40B4-BE49-F238E27FC236}">
                  <a16:creationId xmlns:a16="http://schemas.microsoft.com/office/drawing/2014/main" id="{C089E2EC-2444-4BF3-B9CB-85E3BEEAA237}"/>
                </a:ext>
              </a:extLst>
            </p:cNvPr>
            <p:cNvSpPr/>
            <p:nvPr/>
          </p:nvSpPr>
          <p:spPr>
            <a:xfrm>
              <a:off x="8932331" y="3986200"/>
              <a:ext cx="873456" cy="813690"/>
            </a:xfrm>
            <a:prstGeom prst="flowChartMagneticDisk">
              <a:avLst/>
            </a:prstGeom>
            <a:gradFill flip="none" rotWithShape="1">
              <a:gsLst>
                <a:gs pos="0">
                  <a:srgbClr val="1883C9">
                    <a:shade val="30000"/>
                    <a:satMod val="115000"/>
                  </a:srgbClr>
                </a:gs>
                <a:gs pos="50000">
                  <a:srgbClr val="1883C9">
                    <a:shade val="67500"/>
                    <a:satMod val="115000"/>
                  </a:srgbClr>
                </a:gs>
                <a:gs pos="100000">
                  <a:srgbClr val="1883C9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Training data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54798EF-4AAF-4878-88E1-200737C37FF2}"/>
                </a:ext>
              </a:extLst>
            </p:cNvPr>
            <p:cNvCxnSpPr>
              <a:cxnSpLocks/>
              <a:stCxn id="52" idx="3"/>
              <a:endCxn id="122" idx="2"/>
            </p:cNvCxnSpPr>
            <p:nvPr/>
          </p:nvCxnSpPr>
          <p:spPr>
            <a:xfrm flipV="1">
              <a:off x="8369197" y="4393045"/>
              <a:ext cx="563134" cy="1"/>
            </a:xfrm>
            <a:prstGeom prst="straightConnector1">
              <a:avLst/>
            </a:prstGeom>
            <a:ln w="28575">
              <a:solidFill>
                <a:srgbClr val="1883C9"/>
              </a:solidFill>
              <a:headEnd type="none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stA="45000" endPos="6000" dist="50800" dir="5400000" sy="-100000" algn="bl" rotWithShape="0"/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77EAFB-300F-484D-97C0-1DD13F7A5BC1}"/>
                </a:ext>
              </a:extLst>
            </p:cNvPr>
            <p:cNvSpPr txBox="1"/>
            <p:nvPr/>
          </p:nvSpPr>
          <p:spPr>
            <a:xfrm>
              <a:off x="7730779" y="4994639"/>
              <a:ext cx="770165" cy="22628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95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95A56F-EDE4-4051-A29B-FB8B1FBB1D46}"/>
              </a:ext>
            </a:extLst>
          </p:cNvPr>
          <p:cNvSpPr txBox="1"/>
          <p:nvPr/>
        </p:nvSpPr>
        <p:spPr>
          <a:xfrm>
            <a:off x="1283129" y="960549"/>
            <a:ext cx="46116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COMPARISON 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14B74-6046-4006-A42F-ABE994CA19ED}"/>
              </a:ext>
            </a:extLst>
          </p:cNvPr>
          <p:cNvSpPr/>
          <p:nvPr/>
        </p:nvSpPr>
        <p:spPr>
          <a:xfrm>
            <a:off x="389022" y="585667"/>
            <a:ext cx="45292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ZA" sz="2400" b="1" spc="200">
                <a:ln w="0">
                  <a:noFill/>
                </a:ln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8715588-BBFA-4285-B907-E2595C7CA510}"/>
              </a:ext>
            </a:extLst>
          </p:cNvPr>
          <p:cNvSpPr txBox="1">
            <a:spLocks/>
          </p:cNvSpPr>
          <p:nvPr/>
        </p:nvSpPr>
        <p:spPr>
          <a:xfrm>
            <a:off x="918799" y="2591793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</a:p>
        </p:txBody>
      </p:sp>
      <p:graphicFrame>
        <p:nvGraphicFramePr>
          <p:cNvPr id="14" name="Content Placeholder 13" descr="Chart">
            <a:extLst>
              <a:ext uri="{FF2B5EF4-FFF2-40B4-BE49-F238E27FC236}">
                <a16:creationId xmlns:a16="http://schemas.microsoft.com/office/drawing/2014/main" id="{54879ED7-33E2-4CB8-94CE-22553985BB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738988"/>
              </p:ext>
            </p:extLst>
          </p:nvPr>
        </p:nvGraphicFramePr>
        <p:xfrm>
          <a:off x="569995" y="2949558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A2634A6-715C-4794-8647-2CE1B139393E}"/>
              </a:ext>
            </a:extLst>
          </p:cNvPr>
          <p:cNvSpPr txBox="1">
            <a:spLocks/>
          </p:cNvSpPr>
          <p:nvPr/>
        </p:nvSpPr>
        <p:spPr>
          <a:xfrm>
            <a:off x="4728035" y="2565169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precision</a:t>
            </a:r>
          </a:p>
        </p:txBody>
      </p:sp>
      <p:graphicFrame>
        <p:nvGraphicFramePr>
          <p:cNvPr id="16" name="Content Placeholder 13" descr="Chart">
            <a:extLst>
              <a:ext uri="{FF2B5EF4-FFF2-40B4-BE49-F238E27FC236}">
                <a16:creationId xmlns:a16="http://schemas.microsoft.com/office/drawing/2014/main" id="{F355413E-50F8-4C55-B7CB-733228EB19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034916"/>
              </p:ext>
            </p:extLst>
          </p:nvPr>
        </p:nvGraphicFramePr>
        <p:xfrm>
          <a:off x="4379231" y="2922934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FAA538B-5C2C-45EE-B8AA-5E0C0DAB84E1}"/>
              </a:ext>
            </a:extLst>
          </p:cNvPr>
          <p:cNvSpPr txBox="1">
            <a:spLocks/>
          </p:cNvSpPr>
          <p:nvPr/>
        </p:nvSpPr>
        <p:spPr>
          <a:xfrm>
            <a:off x="8660829" y="485930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F1 score</a:t>
            </a:r>
          </a:p>
        </p:txBody>
      </p:sp>
      <p:graphicFrame>
        <p:nvGraphicFramePr>
          <p:cNvPr id="18" name="Content Placeholder 13" descr="Chart">
            <a:extLst>
              <a:ext uri="{FF2B5EF4-FFF2-40B4-BE49-F238E27FC236}">
                <a16:creationId xmlns:a16="http://schemas.microsoft.com/office/drawing/2014/main" id="{6AC31CAE-2175-4E0D-82CC-429B0C026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100136"/>
              </p:ext>
            </p:extLst>
          </p:nvPr>
        </p:nvGraphicFramePr>
        <p:xfrm>
          <a:off x="8312025" y="843695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F0D5986-AF8C-4273-B1CA-4563D8A73B44}"/>
              </a:ext>
            </a:extLst>
          </p:cNvPr>
          <p:cNvSpPr txBox="1">
            <a:spLocks/>
          </p:cNvSpPr>
          <p:nvPr/>
        </p:nvSpPr>
        <p:spPr>
          <a:xfrm>
            <a:off x="8577379" y="3429000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recall</a:t>
            </a:r>
          </a:p>
        </p:txBody>
      </p:sp>
      <p:graphicFrame>
        <p:nvGraphicFramePr>
          <p:cNvPr id="20" name="Content Placeholder 13" descr="Chart">
            <a:extLst>
              <a:ext uri="{FF2B5EF4-FFF2-40B4-BE49-F238E27FC236}">
                <a16:creationId xmlns:a16="http://schemas.microsoft.com/office/drawing/2014/main" id="{C61C85E2-1659-45D7-8D75-4A4BE470F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611211"/>
              </p:ext>
            </p:extLst>
          </p:nvPr>
        </p:nvGraphicFramePr>
        <p:xfrm>
          <a:off x="8228575" y="3786765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8EC11F6-6AD6-43AF-8DA3-2FAEC4FD82E3}"/>
              </a:ext>
            </a:extLst>
          </p:cNvPr>
          <p:cNvSpPr/>
          <p:nvPr/>
        </p:nvSpPr>
        <p:spPr>
          <a:xfrm>
            <a:off x="8737088" y="1002887"/>
            <a:ext cx="2720134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96F0C-8EC1-4685-BF0B-F18F57594B42}"/>
              </a:ext>
            </a:extLst>
          </p:cNvPr>
          <p:cNvSpPr/>
          <p:nvPr/>
        </p:nvSpPr>
        <p:spPr>
          <a:xfrm>
            <a:off x="11193382" y="1137161"/>
            <a:ext cx="265814" cy="132588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C9023-2033-4C9B-8290-3CEF2358D349}"/>
              </a:ext>
            </a:extLst>
          </p:cNvPr>
          <p:cNvSpPr/>
          <p:nvPr/>
        </p:nvSpPr>
        <p:spPr>
          <a:xfrm>
            <a:off x="4728035" y="3076724"/>
            <a:ext cx="2917702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3C29CD-0107-417C-AF0E-C4FCACF6BCFD}"/>
              </a:ext>
            </a:extLst>
          </p:cNvPr>
          <p:cNvSpPr/>
          <p:nvPr/>
        </p:nvSpPr>
        <p:spPr>
          <a:xfrm>
            <a:off x="7256115" y="3366349"/>
            <a:ext cx="263434" cy="1167030"/>
          </a:xfrm>
          <a:prstGeom prst="rect">
            <a:avLst/>
          </a:prstGeom>
          <a:gradFill flip="none" rotWithShape="1">
            <a:gsLst>
              <a:gs pos="0">
                <a:srgbClr val="1883C9">
                  <a:shade val="30000"/>
                  <a:satMod val="115000"/>
                </a:srgbClr>
              </a:gs>
              <a:gs pos="50000">
                <a:srgbClr val="1883C9">
                  <a:shade val="67500"/>
                  <a:satMod val="115000"/>
                </a:srgbClr>
              </a:gs>
              <a:gs pos="100000">
                <a:srgbClr val="1883C9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0A35F3-2CF1-4117-B2FF-6F98F4FEEDEC}"/>
              </a:ext>
            </a:extLst>
          </p:cNvPr>
          <p:cNvSpPr/>
          <p:nvPr/>
        </p:nvSpPr>
        <p:spPr>
          <a:xfrm>
            <a:off x="969706" y="4494019"/>
            <a:ext cx="2720134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1DD786-36CC-4852-B5CD-E45A26668C03}"/>
              </a:ext>
            </a:extLst>
          </p:cNvPr>
          <p:cNvSpPr/>
          <p:nvPr/>
        </p:nvSpPr>
        <p:spPr>
          <a:xfrm>
            <a:off x="8589513" y="3940555"/>
            <a:ext cx="2954175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61696-3BCB-4C19-AE73-02D30B3F517E}"/>
              </a:ext>
            </a:extLst>
          </p:cNvPr>
          <p:cNvSpPr/>
          <p:nvPr/>
        </p:nvSpPr>
        <p:spPr>
          <a:xfrm>
            <a:off x="11096284" y="4163185"/>
            <a:ext cx="277488" cy="1234440"/>
          </a:xfrm>
          <a:prstGeom prst="rect">
            <a:avLst/>
          </a:prstGeom>
          <a:gradFill flip="none" rotWithShape="1">
            <a:gsLst>
              <a:gs pos="0">
                <a:srgbClr val="1883C9">
                  <a:shade val="30000"/>
                  <a:satMod val="115000"/>
                </a:srgbClr>
              </a:gs>
              <a:gs pos="50000">
                <a:srgbClr val="1883C9">
                  <a:shade val="67500"/>
                  <a:satMod val="115000"/>
                </a:srgbClr>
              </a:gs>
              <a:gs pos="100000">
                <a:srgbClr val="1883C9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9B153-5B32-49A7-A773-AACBA59D4E99}"/>
              </a:ext>
            </a:extLst>
          </p:cNvPr>
          <p:cNvSpPr/>
          <p:nvPr/>
        </p:nvSpPr>
        <p:spPr>
          <a:xfrm>
            <a:off x="3444499" y="3244127"/>
            <a:ext cx="265814" cy="130780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95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1933" y="301167"/>
            <a:ext cx="4426212" cy="5232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FUTURE DIRECTIONS</a:t>
            </a:r>
            <a:endParaRPr lang="en-US" sz="2800" b="1" cap="none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2" name="TextBox 1">
            <a:extLst>
              <a:ext uri="{FF2B5EF4-FFF2-40B4-BE49-F238E27FC236}">
                <a16:creationId xmlns:a16="http://schemas.microsoft.com/office/drawing/2014/main" id="{F3528D58-46C7-C2BB-1110-8D0C141DF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878291"/>
              </p:ext>
            </p:extLst>
          </p:nvPr>
        </p:nvGraphicFramePr>
        <p:xfrm>
          <a:off x="315583" y="1978090"/>
          <a:ext cx="6788454" cy="3910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4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00198" y="867254"/>
            <a:ext cx="28644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OUR </a:t>
            </a:r>
            <a:r>
              <a:rPr lang="en-US" sz="3200" b="1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TEAM</a:t>
            </a:r>
            <a:endParaRPr lang="en-US" sz="3200" b="1" cap="none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0C8A2A-153D-4844-99DA-E4FF840C5CF8}"/>
              </a:ext>
            </a:extLst>
          </p:cNvPr>
          <p:cNvGrpSpPr/>
          <p:nvPr/>
        </p:nvGrpSpPr>
        <p:grpSpPr>
          <a:xfrm>
            <a:off x="3305540" y="2952088"/>
            <a:ext cx="2443654" cy="2808711"/>
            <a:chOff x="3305540" y="2952088"/>
            <a:chExt cx="2443654" cy="2808711"/>
          </a:xfrm>
        </p:grpSpPr>
        <p:sp>
          <p:nvSpPr>
            <p:cNvPr id="112" name="Freeform 15"/>
            <p:cNvSpPr>
              <a:spLocks/>
            </p:cNvSpPr>
            <p:nvPr/>
          </p:nvSpPr>
          <p:spPr bwMode="auto">
            <a:xfrm>
              <a:off x="3475770" y="2952088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3" name="Freeform 16"/>
            <p:cNvSpPr>
              <a:spLocks/>
            </p:cNvSpPr>
            <p:nvPr/>
          </p:nvSpPr>
          <p:spPr bwMode="auto">
            <a:xfrm>
              <a:off x="3475770" y="3187407"/>
              <a:ext cx="2126799" cy="2126799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Text Placeholder 31">
              <a:extLst>
                <a:ext uri="{FF2B5EF4-FFF2-40B4-BE49-F238E27FC236}">
                  <a16:creationId xmlns:a16="http://schemas.microsoft.com/office/drawing/2014/main" id="{195D01A5-C5BC-46C2-A039-65CCFC3A9C79}"/>
                </a:ext>
              </a:extLst>
            </p:cNvPr>
            <p:cNvSpPr txBox="1">
              <a:spLocks/>
            </p:cNvSpPr>
            <p:nvPr/>
          </p:nvSpPr>
          <p:spPr>
            <a:xfrm>
              <a:off x="3305540" y="5440418"/>
              <a:ext cx="2443654" cy="320381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anose="020B0604020202020204" pitchFamily="34" charset="0"/>
                <a:buNone/>
                <a:tabLst/>
                <a:defRPr kumimoji="0" b="0" i="0" u="none" strike="noStrike" cap="all" spc="0" normalizeH="0" baseline="0">
                  <a:ln>
                    <a:noFill/>
                  </a:ln>
                  <a:solidFill>
                    <a:srgbClr val="B50838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+mj-cs"/>
                </a:defRPr>
              </a:lvl1pPr>
              <a:lvl2pPr marL="685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cap="all" baseline="0">
                  <a:effectLst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cap="all" baseline="0">
                  <a:effectLst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5pPr>
              <a:lvl6pPr marL="25146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6pPr>
              <a:lvl7pPr marL="2971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7pPr>
              <a:lvl8pPr marL="3429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8pPr>
              <a:lvl9pPr marL="3886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9pPr>
            </a:lstStyle>
            <a:p>
              <a:r>
                <a:rPr lang="en-US">
                  <a:solidFill>
                    <a:srgbClr val="A51C30"/>
                  </a:solidFill>
                  <a:latin typeface="Microsoft YaHei UI"/>
                  <a:ea typeface="Microsoft YaHei UI"/>
                </a:rPr>
                <a:t>Jiaxin (FIONA) Li 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0AC8F86-5435-46F2-A08D-ECDE2501CB74}"/>
              </a:ext>
            </a:extLst>
          </p:cNvPr>
          <p:cNvGrpSpPr/>
          <p:nvPr/>
        </p:nvGrpSpPr>
        <p:grpSpPr>
          <a:xfrm>
            <a:off x="224907" y="2952088"/>
            <a:ext cx="2443654" cy="2808711"/>
            <a:chOff x="224907" y="2952088"/>
            <a:chExt cx="2443654" cy="2808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85C829-9ADF-4248-A965-00A31AFEE4A8}"/>
                </a:ext>
              </a:extLst>
            </p:cNvPr>
            <p:cNvGrpSpPr/>
            <p:nvPr/>
          </p:nvGrpSpPr>
          <p:grpSpPr>
            <a:xfrm>
              <a:off x="469225" y="2952088"/>
              <a:ext cx="2126800" cy="2329458"/>
              <a:chOff x="3077701" y="2560869"/>
              <a:chExt cx="2126800" cy="2329458"/>
            </a:xfrm>
            <a:effectLst/>
          </p:grpSpPr>
          <p:sp>
            <p:nvSpPr>
              <p:cNvPr id="105" name="Freeform 15"/>
              <p:cNvSpPr>
                <a:spLocks/>
              </p:cNvSpPr>
              <p:nvPr/>
            </p:nvSpPr>
            <p:spPr bwMode="auto">
              <a:xfrm>
                <a:off x="3077701" y="2560869"/>
                <a:ext cx="2126799" cy="2124618"/>
              </a:xfrm>
              <a:custGeom>
                <a:avLst/>
                <a:gdLst>
                  <a:gd name="T0" fmla="*/ 77 w 1235"/>
                  <a:gd name="T1" fmla="*/ 478 h 1234"/>
                  <a:gd name="T2" fmla="*/ 479 w 1235"/>
                  <a:gd name="T3" fmla="*/ 76 h 1234"/>
                  <a:gd name="T4" fmla="*/ 756 w 1235"/>
                  <a:gd name="T5" fmla="*/ 76 h 1234"/>
                  <a:gd name="T6" fmla="*/ 1158 w 1235"/>
                  <a:gd name="T7" fmla="*/ 478 h 1234"/>
                  <a:gd name="T8" fmla="*/ 1158 w 1235"/>
                  <a:gd name="T9" fmla="*/ 756 h 1234"/>
                  <a:gd name="T10" fmla="*/ 756 w 1235"/>
                  <a:gd name="T11" fmla="*/ 1158 h 1234"/>
                  <a:gd name="T12" fmla="*/ 479 w 1235"/>
                  <a:gd name="T13" fmla="*/ 1158 h 1234"/>
                  <a:gd name="T14" fmla="*/ 77 w 1235"/>
                  <a:gd name="T15" fmla="*/ 756 h 1234"/>
                  <a:gd name="T16" fmla="*/ 77 w 1235"/>
                  <a:gd name="T17" fmla="*/ 478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1234">
                    <a:moveTo>
                      <a:pt x="77" y="478"/>
                    </a:moveTo>
                    <a:cubicBezTo>
                      <a:pt x="479" y="76"/>
                      <a:pt x="479" y="76"/>
                      <a:pt x="479" y="76"/>
                    </a:cubicBezTo>
                    <a:cubicBezTo>
                      <a:pt x="555" y="0"/>
                      <a:pt x="679" y="0"/>
                      <a:pt x="756" y="76"/>
                    </a:cubicBezTo>
                    <a:cubicBezTo>
                      <a:pt x="1158" y="478"/>
                      <a:pt x="1158" y="478"/>
                      <a:pt x="1158" y="478"/>
                    </a:cubicBezTo>
                    <a:cubicBezTo>
                      <a:pt x="1235" y="555"/>
                      <a:pt x="1235" y="679"/>
                      <a:pt x="1158" y="756"/>
                    </a:cubicBezTo>
                    <a:cubicBezTo>
                      <a:pt x="756" y="1158"/>
                      <a:pt x="756" y="1158"/>
                      <a:pt x="756" y="1158"/>
                    </a:cubicBezTo>
                    <a:cubicBezTo>
                      <a:pt x="679" y="1234"/>
                      <a:pt x="555" y="1234"/>
                      <a:pt x="479" y="1158"/>
                    </a:cubicBezTo>
                    <a:cubicBezTo>
                      <a:pt x="77" y="756"/>
                      <a:pt x="77" y="756"/>
                      <a:pt x="77" y="756"/>
                    </a:cubicBezTo>
                    <a:cubicBezTo>
                      <a:pt x="0" y="679"/>
                      <a:pt x="0" y="555"/>
                      <a:pt x="77" y="478"/>
                    </a:cubicBezTo>
                    <a:close/>
                  </a:path>
                </a:pathLst>
              </a:custGeom>
              <a:solidFill>
                <a:schemeClr val="bg1"/>
              </a:solidFill>
              <a:ln w="88900" cap="flat">
                <a:gradFill>
                  <a:gsLst>
                    <a:gs pos="0">
                      <a:srgbClr val="8A1828"/>
                    </a:gs>
                    <a:gs pos="100000">
                      <a:srgbClr val="FF9F9F"/>
                    </a:gs>
                  </a:gsLst>
                  <a:lin ang="5400000" scaled="1"/>
                </a:gradFill>
                <a:prstDash val="solid"/>
                <a:miter lim="800000"/>
                <a:headEnd/>
                <a:tailEnd/>
              </a:ln>
              <a:effectLst>
                <a:outerShdw blurRad="203200" dist="38100" dir="2700000" algn="tl" rotWithShape="0">
                  <a:prstClr val="black">
                    <a:alpha val="1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 16"/>
              <p:cNvSpPr>
                <a:spLocks/>
              </p:cNvSpPr>
              <p:nvPr/>
            </p:nvSpPr>
            <p:spPr bwMode="auto">
              <a:xfrm>
                <a:off x="3077702" y="2763529"/>
                <a:ext cx="2126799" cy="2126798"/>
              </a:xfrm>
              <a:custGeom>
                <a:avLst/>
                <a:gdLst>
                  <a:gd name="T0" fmla="*/ 77 w 1235"/>
                  <a:gd name="T1" fmla="*/ 479 h 1235"/>
                  <a:gd name="T2" fmla="*/ 479 w 1235"/>
                  <a:gd name="T3" fmla="*/ 77 h 1235"/>
                  <a:gd name="T4" fmla="*/ 756 w 1235"/>
                  <a:gd name="T5" fmla="*/ 77 h 1235"/>
                  <a:gd name="T6" fmla="*/ 1158 w 1235"/>
                  <a:gd name="T7" fmla="*/ 479 h 1235"/>
                  <a:gd name="T8" fmla="*/ 1158 w 1235"/>
                  <a:gd name="T9" fmla="*/ 756 h 1235"/>
                  <a:gd name="T10" fmla="*/ 756 w 1235"/>
                  <a:gd name="T11" fmla="*/ 1158 h 1235"/>
                  <a:gd name="T12" fmla="*/ 479 w 1235"/>
                  <a:gd name="T13" fmla="*/ 1158 h 1235"/>
                  <a:gd name="T14" fmla="*/ 77 w 1235"/>
                  <a:gd name="T15" fmla="*/ 756 h 1235"/>
                  <a:gd name="T16" fmla="*/ 77 w 1235"/>
                  <a:gd name="T17" fmla="*/ 479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1235">
                    <a:moveTo>
                      <a:pt x="77" y="479"/>
                    </a:moveTo>
                    <a:cubicBezTo>
                      <a:pt x="479" y="77"/>
                      <a:pt x="479" y="77"/>
                      <a:pt x="479" y="77"/>
                    </a:cubicBezTo>
                    <a:cubicBezTo>
                      <a:pt x="555" y="0"/>
                      <a:pt x="679" y="0"/>
                      <a:pt x="756" y="77"/>
                    </a:cubicBezTo>
                    <a:cubicBezTo>
                      <a:pt x="1158" y="479"/>
                      <a:pt x="1158" y="479"/>
                      <a:pt x="1158" y="479"/>
                    </a:cubicBezTo>
                    <a:cubicBezTo>
                      <a:pt x="1235" y="555"/>
                      <a:pt x="1235" y="679"/>
                      <a:pt x="1158" y="756"/>
                    </a:cubicBezTo>
                    <a:cubicBezTo>
                      <a:pt x="756" y="1158"/>
                      <a:pt x="756" y="1158"/>
                      <a:pt x="756" y="1158"/>
                    </a:cubicBezTo>
                    <a:cubicBezTo>
                      <a:pt x="679" y="1235"/>
                      <a:pt x="555" y="1235"/>
                      <a:pt x="479" y="1158"/>
                    </a:cubicBezTo>
                    <a:cubicBezTo>
                      <a:pt x="77" y="756"/>
                      <a:pt x="77" y="756"/>
                      <a:pt x="77" y="756"/>
                    </a:cubicBezTo>
                    <a:cubicBezTo>
                      <a:pt x="0" y="679"/>
                      <a:pt x="0" y="555"/>
                      <a:pt x="77" y="479"/>
                    </a:cubicBezTo>
                    <a:close/>
                  </a:path>
                </a:pathLst>
              </a:cu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51" name="Text Placeholder 33">
              <a:extLst>
                <a:ext uri="{FF2B5EF4-FFF2-40B4-BE49-F238E27FC236}">
                  <a16:creationId xmlns:a16="http://schemas.microsoft.com/office/drawing/2014/main" id="{2920A240-3136-4E96-BD3B-690685BC1843}"/>
                </a:ext>
              </a:extLst>
            </p:cNvPr>
            <p:cNvSpPr txBox="1">
              <a:spLocks/>
            </p:cNvSpPr>
            <p:nvPr/>
          </p:nvSpPr>
          <p:spPr>
            <a:xfrm>
              <a:off x="224907" y="5440418"/>
              <a:ext cx="2443654" cy="320381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None/>
                <a:defRPr lang="en-US" sz="1800" kern="1200" cap="all" baseline="0" dirty="0">
                  <a:solidFill>
                    <a:schemeClr val="accent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all" spc="0" normalizeH="0" baseline="0" noProof="0">
                  <a:ln>
                    <a:noFill/>
                  </a:ln>
                  <a:solidFill>
                    <a:srgbClr val="A51C30"/>
                  </a:solidFill>
                  <a:effectLst/>
                  <a:uLnTx/>
                  <a:uFillTx/>
                  <a:latin typeface="Microsoft YaHei UI"/>
                  <a:ea typeface="Microsoft YaHei UI"/>
                </a:rPr>
                <a:t>Austen Ng</a:t>
              </a:r>
              <a:endParaRPr lang="en-US" sz="1800" b="0" i="0" u="none" strike="noStrike" kern="1200" cap="all" spc="0" normalizeH="0" baseline="0" noProof="0">
                <a:ln>
                  <a:noFill/>
                </a:ln>
                <a:solidFill>
                  <a:srgbClr val="A51C30"/>
                </a:solidFill>
                <a:effectLst/>
                <a:uLnTx/>
                <a:uFillTx/>
                <a:latin typeface="Microsoft YaHei UI"/>
                <a:ea typeface="Microsoft YaHei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D69769-00E5-4651-9890-2872C2A33877}"/>
              </a:ext>
            </a:extLst>
          </p:cNvPr>
          <p:cNvGrpSpPr/>
          <p:nvPr/>
        </p:nvGrpSpPr>
        <p:grpSpPr>
          <a:xfrm>
            <a:off x="6386173" y="2952088"/>
            <a:ext cx="2443654" cy="2808711"/>
            <a:chOff x="6386173" y="2952088"/>
            <a:chExt cx="2443654" cy="2808711"/>
          </a:xfrm>
        </p:grpSpPr>
        <p:sp>
          <p:nvSpPr>
            <p:cNvPr id="91" name="Freeform 15"/>
            <p:cNvSpPr>
              <a:spLocks/>
            </p:cNvSpPr>
            <p:nvPr/>
          </p:nvSpPr>
          <p:spPr bwMode="auto">
            <a:xfrm>
              <a:off x="6482314" y="2952088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2" name="Freeform 16"/>
            <p:cNvSpPr>
              <a:spLocks/>
            </p:cNvSpPr>
            <p:nvPr/>
          </p:nvSpPr>
          <p:spPr bwMode="auto">
            <a:xfrm>
              <a:off x="6482314" y="3187407"/>
              <a:ext cx="2126799" cy="2126799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 Placeholder 35">
              <a:extLst>
                <a:ext uri="{FF2B5EF4-FFF2-40B4-BE49-F238E27FC236}">
                  <a16:creationId xmlns:a16="http://schemas.microsoft.com/office/drawing/2014/main" id="{25489204-740B-445C-9D2B-85E9243C3516}"/>
                </a:ext>
              </a:extLst>
            </p:cNvPr>
            <p:cNvSpPr txBox="1">
              <a:spLocks/>
            </p:cNvSpPr>
            <p:nvPr/>
          </p:nvSpPr>
          <p:spPr>
            <a:xfrm>
              <a:off x="6386173" y="5440418"/>
              <a:ext cx="2443654" cy="320381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anose="020B0604020202020204" pitchFamily="34" charset="0"/>
                <a:buNone/>
                <a:tabLst/>
                <a:defRPr kumimoji="0" b="0" i="0" u="none" strike="noStrike" cap="all" spc="0" normalizeH="0" baseline="0">
                  <a:ln>
                    <a:noFill/>
                  </a:ln>
                  <a:solidFill>
                    <a:srgbClr val="B50838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+mj-cs"/>
                </a:defRPr>
              </a:lvl1pPr>
              <a:lvl2pPr marL="685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cap="all" baseline="0">
                  <a:effectLst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cap="all" baseline="0">
                  <a:effectLst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5pPr>
              <a:lvl6pPr marL="25146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6pPr>
              <a:lvl7pPr marL="2971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7pPr>
              <a:lvl8pPr marL="3429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8pPr>
              <a:lvl9pPr marL="3886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9pPr>
            </a:lstStyle>
            <a:p>
              <a:r>
                <a:rPr lang="en-US">
                  <a:solidFill>
                    <a:srgbClr val="A51C30"/>
                  </a:solidFill>
                  <a:latin typeface="Microsoft YaHei UI"/>
                  <a:ea typeface="Microsoft YaHei UI"/>
                </a:rPr>
                <a:t>Raja Mahadevan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A9E1C-E782-4009-99F1-5148CC578C99}"/>
              </a:ext>
            </a:extLst>
          </p:cNvPr>
          <p:cNvGrpSpPr/>
          <p:nvPr/>
        </p:nvGrpSpPr>
        <p:grpSpPr>
          <a:xfrm>
            <a:off x="9341901" y="2952088"/>
            <a:ext cx="2655648" cy="2808711"/>
            <a:chOff x="9341901" y="2952088"/>
            <a:chExt cx="2655648" cy="2808711"/>
          </a:xfrm>
        </p:grpSpPr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3D8BB466-AB52-4203-86B7-719F964E3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857" y="2952088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C9C9BB51-B2E3-4CC3-8895-3DAE9BED4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858" y="3154748"/>
              <a:ext cx="2126799" cy="2126798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Text Placeholder 37">
              <a:extLst>
                <a:ext uri="{FF2B5EF4-FFF2-40B4-BE49-F238E27FC236}">
                  <a16:creationId xmlns:a16="http://schemas.microsoft.com/office/drawing/2014/main" id="{DF52E2DA-C805-44C9-8B80-A3A7F9B4F4E2}"/>
                </a:ext>
              </a:extLst>
            </p:cNvPr>
            <p:cNvSpPr txBox="1">
              <a:spLocks/>
            </p:cNvSpPr>
            <p:nvPr/>
          </p:nvSpPr>
          <p:spPr>
            <a:xfrm>
              <a:off x="9341901" y="5440418"/>
              <a:ext cx="2655648" cy="320381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20000"/>
                </a:lnSpc>
                <a:spcBef>
                  <a:spcPts val="1000"/>
                </a:spcBef>
                <a:spcAft>
                  <a:spcPts val="0"/>
                </a:spcAft>
                <a:buClr>
                  <a:sysClr val="windowText" lastClr="000000"/>
                </a:buClr>
                <a:buSzTx/>
                <a:buFont typeface="Arial" panose="020B0604020202020204" pitchFamily="34" charset="0"/>
                <a:buNone/>
                <a:tabLst/>
                <a:defRPr kumimoji="0" b="0" i="0" u="none" strike="noStrike" cap="all" spc="0" normalizeH="0" baseline="0">
                  <a:ln>
                    <a:noFill/>
                  </a:ln>
                  <a:solidFill>
                    <a:srgbClr val="B50838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+mj-cs"/>
                </a:defRPr>
              </a:lvl1pPr>
              <a:lvl2pPr marL="685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cap="all" baseline="0">
                  <a:effectLst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cap="all" baseline="0">
                  <a:effectLst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5pPr>
              <a:lvl6pPr marL="25146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6pPr>
              <a:lvl7pPr marL="29718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7pPr>
              <a:lvl8pPr marL="3429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8pPr>
              <a:lvl9pPr marL="3886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cap="all" baseline="0">
                  <a:effectLst/>
                </a:defRPr>
              </a:lvl9pPr>
            </a:lstStyle>
            <a:p>
              <a:r>
                <a:rPr lang="en-US">
                  <a:solidFill>
                    <a:srgbClr val="A51C30"/>
                  </a:solidFill>
                  <a:latin typeface="Microsoft YaHei UI"/>
                  <a:ea typeface="Microsoft YaHei UI"/>
                </a:rPr>
                <a:t>Srikanth Boligarla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ACB394-5B75-48D2-934F-BF6CBA745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6" b="7133"/>
          <a:stretch/>
        </p:blipFill>
        <p:spPr bwMode="auto">
          <a:xfrm>
            <a:off x="10039353" y="-12860"/>
            <a:ext cx="2126799" cy="242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6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E86AC86E-3080-48E0-A9CC-4C3209F4C72F}"/>
              </a:ext>
            </a:extLst>
          </p:cNvPr>
          <p:cNvGrpSpPr/>
          <p:nvPr/>
        </p:nvGrpSpPr>
        <p:grpSpPr>
          <a:xfrm>
            <a:off x="4653110" y="3685582"/>
            <a:ext cx="1539498" cy="109728"/>
            <a:chOff x="6655615" y="882870"/>
            <a:chExt cx="1539498" cy="10972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22A287-3733-4387-9FC3-0B1FDB83597A}"/>
                </a:ext>
              </a:extLst>
            </p:cNvPr>
            <p:cNvCxnSpPr/>
            <p:nvPr/>
          </p:nvCxnSpPr>
          <p:spPr>
            <a:xfrm flipV="1">
              <a:off x="6655615" y="937734"/>
              <a:ext cx="1539498" cy="15498"/>
            </a:xfrm>
            <a:prstGeom prst="line">
              <a:avLst/>
            </a:prstGeom>
            <a:ln>
              <a:solidFill>
                <a:srgbClr val="B50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1A1C86F-F4C9-4E44-A237-6B3C734468F7}"/>
                </a:ext>
              </a:extLst>
            </p:cNvPr>
            <p:cNvSpPr/>
            <p:nvPr/>
          </p:nvSpPr>
          <p:spPr>
            <a:xfrm>
              <a:off x="8085385" y="882870"/>
              <a:ext cx="109728" cy="109728"/>
            </a:xfrm>
            <a:prstGeom prst="ellipse">
              <a:avLst/>
            </a:prstGeom>
            <a:gradFill>
              <a:gsLst>
                <a:gs pos="100000">
                  <a:srgbClr val="B30838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8EED75D-D919-4C14-850B-982E943B98B1}"/>
              </a:ext>
            </a:extLst>
          </p:cNvPr>
          <p:cNvGrpSpPr/>
          <p:nvPr/>
        </p:nvGrpSpPr>
        <p:grpSpPr>
          <a:xfrm>
            <a:off x="3535971" y="4944391"/>
            <a:ext cx="1539498" cy="109728"/>
            <a:chOff x="6655615" y="882870"/>
            <a:chExt cx="1539498" cy="109728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C45259C-115C-429C-B8CF-9D78B60D819C}"/>
                </a:ext>
              </a:extLst>
            </p:cNvPr>
            <p:cNvCxnSpPr/>
            <p:nvPr/>
          </p:nvCxnSpPr>
          <p:spPr>
            <a:xfrm flipV="1">
              <a:off x="6655615" y="937734"/>
              <a:ext cx="1539498" cy="15498"/>
            </a:xfrm>
            <a:prstGeom prst="line">
              <a:avLst/>
            </a:prstGeom>
            <a:ln>
              <a:solidFill>
                <a:srgbClr val="B50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07F4BE6-D2F0-464D-A952-5C4A7B600817}"/>
                </a:ext>
              </a:extLst>
            </p:cNvPr>
            <p:cNvSpPr/>
            <p:nvPr/>
          </p:nvSpPr>
          <p:spPr>
            <a:xfrm>
              <a:off x="8085385" y="882870"/>
              <a:ext cx="109728" cy="109728"/>
            </a:xfrm>
            <a:prstGeom prst="ellipse">
              <a:avLst/>
            </a:prstGeom>
            <a:gradFill>
              <a:gsLst>
                <a:gs pos="100000">
                  <a:srgbClr val="B30838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E86BE-E5A1-4F48-963F-9045E004938D}"/>
              </a:ext>
            </a:extLst>
          </p:cNvPr>
          <p:cNvGrpSpPr/>
          <p:nvPr/>
        </p:nvGrpSpPr>
        <p:grpSpPr>
          <a:xfrm>
            <a:off x="2482076" y="6105250"/>
            <a:ext cx="1539498" cy="109728"/>
            <a:chOff x="6655615" y="882870"/>
            <a:chExt cx="1539498" cy="10972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B70B99-EBF4-46C2-B06F-9C7C00B2094E}"/>
                </a:ext>
              </a:extLst>
            </p:cNvPr>
            <p:cNvCxnSpPr/>
            <p:nvPr/>
          </p:nvCxnSpPr>
          <p:spPr>
            <a:xfrm flipV="1">
              <a:off x="6655615" y="937734"/>
              <a:ext cx="1539498" cy="15498"/>
            </a:xfrm>
            <a:prstGeom prst="line">
              <a:avLst/>
            </a:prstGeom>
            <a:ln>
              <a:solidFill>
                <a:srgbClr val="B50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B386C07-B901-4DC5-B057-42101AF9836A}"/>
                </a:ext>
              </a:extLst>
            </p:cNvPr>
            <p:cNvSpPr/>
            <p:nvPr/>
          </p:nvSpPr>
          <p:spPr>
            <a:xfrm>
              <a:off x="8085385" y="882870"/>
              <a:ext cx="109728" cy="109728"/>
            </a:xfrm>
            <a:prstGeom prst="ellipse">
              <a:avLst/>
            </a:prstGeom>
            <a:gradFill>
              <a:gsLst>
                <a:gs pos="100000">
                  <a:srgbClr val="B30838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B74C85E-0865-42E7-973E-8B25E063D631}"/>
              </a:ext>
            </a:extLst>
          </p:cNvPr>
          <p:cNvGrpSpPr/>
          <p:nvPr/>
        </p:nvGrpSpPr>
        <p:grpSpPr>
          <a:xfrm>
            <a:off x="5890142" y="2352681"/>
            <a:ext cx="1539498" cy="109728"/>
            <a:chOff x="6655615" y="882870"/>
            <a:chExt cx="1539498" cy="109728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640A3D-5722-4C0F-BF90-8B5BAE09B814}"/>
                </a:ext>
              </a:extLst>
            </p:cNvPr>
            <p:cNvCxnSpPr/>
            <p:nvPr/>
          </p:nvCxnSpPr>
          <p:spPr>
            <a:xfrm flipV="1">
              <a:off x="6655615" y="937734"/>
              <a:ext cx="1539498" cy="15498"/>
            </a:xfrm>
            <a:prstGeom prst="line">
              <a:avLst/>
            </a:prstGeom>
            <a:ln>
              <a:solidFill>
                <a:srgbClr val="B50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D86BA47-0DE9-4082-89BA-F7FD6B259127}"/>
                </a:ext>
              </a:extLst>
            </p:cNvPr>
            <p:cNvSpPr/>
            <p:nvPr/>
          </p:nvSpPr>
          <p:spPr>
            <a:xfrm>
              <a:off x="8085385" y="882870"/>
              <a:ext cx="109728" cy="109728"/>
            </a:xfrm>
            <a:prstGeom prst="ellipse">
              <a:avLst/>
            </a:prstGeom>
            <a:gradFill>
              <a:gsLst>
                <a:gs pos="100000">
                  <a:srgbClr val="B30838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 6"/>
          <p:cNvSpPr>
            <a:spLocks/>
          </p:cNvSpPr>
          <p:nvPr/>
        </p:nvSpPr>
        <p:spPr bwMode="auto">
          <a:xfrm>
            <a:off x="957" y="-1027603"/>
            <a:ext cx="6904473" cy="6605752"/>
          </a:xfrm>
          <a:custGeom>
            <a:avLst/>
            <a:gdLst>
              <a:gd name="T0" fmla="*/ 2039 w 2100"/>
              <a:gd name="T1" fmla="*/ 553 h 2150"/>
              <a:gd name="T2" fmla="*/ 781 w 2100"/>
              <a:gd name="T3" fmla="*/ 1999 h 2150"/>
              <a:gd name="T4" fmla="*/ 716 w 2100"/>
              <a:gd name="T5" fmla="*/ 2073 h 2150"/>
              <a:gd name="T6" fmla="*/ 479 w 2100"/>
              <a:gd name="T7" fmla="*/ 2089 h 2150"/>
              <a:gd name="T8" fmla="*/ 0 w 2100"/>
              <a:gd name="T9" fmla="*/ 1672 h 2150"/>
              <a:gd name="T10" fmla="*/ 0 w 2100"/>
              <a:gd name="T11" fmla="*/ 0 h 2150"/>
              <a:gd name="T12" fmla="*/ 1659 w 2100"/>
              <a:gd name="T13" fmla="*/ 0 h 2150"/>
              <a:gd name="T14" fmla="*/ 2022 w 2100"/>
              <a:gd name="T15" fmla="*/ 316 h 2150"/>
              <a:gd name="T16" fmla="*/ 2039 w 2100"/>
              <a:gd name="T17" fmla="*/ 553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0" h="2150">
                <a:moveTo>
                  <a:pt x="2039" y="553"/>
                </a:moveTo>
                <a:cubicBezTo>
                  <a:pt x="781" y="1999"/>
                  <a:pt x="781" y="1999"/>
                  <a:pt x="781" y="1999"/>
                </a:cubicBezTo>
                <a:cubicBezTo>
                  <a:pt x="716" y="2073"/>
                  <a:pt x="716" y="2073"/>
                  <a:pt x="716" y="2073"/>
                </a:cubicBezTo>
                <a:cubicBezTo>
                  <a:pt x="655" y="2143"/>
                  <a:pt x="549" y="2150"/>
                  <a:pt x="479" y="2089"/>
                </a:cubicBezTo>
                <a:cubicBezTo>
                  <a:pt x="0" y="1672"/>
                  <a:pt x="0" y="1672"/>
                  <a:pt x="0" y="1672"/>
                </a:cubicBezTo>
                <a:cubicBezTo>
                  <a:pt x="0" y="0"/>
                  <a:pt x="0" y="0"/>
                  <a:pt x="0" y="0"/>
                </a:cubicBezTo>
                <a:cubicBezTo>
                  <a:pt x="1659" y="0"/>
                  <a:pt x="1659" y="0"/>
                  <a:pt x="1659" y="0"/>
                </a:cubicBezTo>
                <a:cubicBezTo>
                  <a:pt x="2022" y="316"/>
                  <a:pt x="2022" y="316"/>
                  <a:pt x="2022" y="316"/>
                </a:cubicBezTo>
                <a:cubicBezTo>
                  <a:pt x="2092" y="377"/>
                  <a:pt x="2100" y="483"/>
                  <a:pt x="2039" y="553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77800" dist="508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E9F500-8FFA-4763-91F2-C4F1916A8BDA}"/>
              </a:ext>
            </a:extLst>
          </p:cNvPr>
          <p:cNvGrpSpPr/>
          <p:nvPr/>
        </p:nvGrpSpPr>
        <p:grpSpPr>
          <a:xfrm>
            <a:off x="6655615" y="882870"/>
            <a:ext cx="1539498" cy="109728"/>
            <a:chOff x="6655615" y="882870"/>
            <a:chExt cx="1539498" cy="109728"/>
          </a:xfrm>
        </p:grpSpPr>
        <p:cxnSp>
          <p:nvCxnSpPr>
            <p:cNvPr id="84" name="Straight Connector 83"/>
            <p:cNvCxnSpPr/>
            <p:nvPr/>
          </p:nvCxnSpPr>
          <p:spPr>
            <a:xfrm flipV="1">
              <a:off x="6655615" y="937734"/>
              <a:ext cx="1539498" cy="15498"/>
            </a:xfrm>
            <a:prstGeom prst="line">
              <a:avLst/>
            </a:prstGeom>
            <a:ln>
              <a:solidFill>
                <a:srgbClr val="B50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8085385" y="882870"/>
              <a:ext cx="109728" cy="109728"/>
            </a:xfrm>
            <a:prstGeom prst="ellipse">
              <a:avLst/>
            </a:prstGeom>
            <a:gradFill>
              <a:gsLst>
                <a:gs pos="100000">
                  <a:srgbClr val="B30838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reeform 5"/>
          <p:cNvSpPr>
            <a:spLocks/>
          </p:cNvSpPr>
          <p:nvPr/>
        </p:nvSpPr>
        <p:spPr bwMode="auto">
          <a:xfrm>
            <a:off x="2399088" y="0"/>
            <a:ext cx="4532161" cy="6141465"/>
          </a:xfrm>
          <a:custGeom>
            <a:avLst/>
            <a:gdLst>
              <a:gd name="T0" fmla="*/ 1414 w 1475"/>
              <a:gd name="T1" fmla="*/ 425 h 1999"/>
              <a:gd name="T2" fmla="*/ 91 w 1475"/>
              <a:gd name="T3" fmla="*/ 1945 h 1999"/>
              <a:gd name="T4" fmla="*/ 0 w 1475"/>
              <a:gd name="T5" fmla="*/ 1999 h 1999"/>
              <a:gd name="T6" fmla="*/ 1258 w 1475"/>
              <a:gd name="T7" fmla="*/ 553 h 1999"/>
              <a:gd name="T8" fmla="*/ 1241 w 1475"/>
              <a:gd name="T9" fmla="*/ 316 h 1999"/>
              <a:gd name="T10" fmla="*/ 878 w 1475"/>
              <a:gd name="T11" fmla="*/ 0 h 1999"/>
              <a:gd name="T12" fmla="*/ 1181 w 1475"/>
              <a:gd name="T13" fmla="*/ 0 h 1999"/>
              <a:gd name="T14" fmla="*/ 1397 w 1475"/>
              <a:gd name="T15" fmla="*/ 188 h 1999"/>
              <a:gd name="T16" fmla="*/ 1414 w 1475"/>
              <a:gd name="T17" fmla="*/ 425 h 1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5" h="1999">
                <a:moveTo>
                  <a:pt x="1414" y="425"/>
                </a:moveTo>
                <a:cubicBezTo>
                  <a:pt x="91" y="1945"/>
                  <a:pt x="91" y="1945"/>
                  <a:pt x="91" y="1945"/>
                </a:cubicBezTo>
                <a:cubicBezTo>
                  <a:pt x="66" y="1973"/>
                  <a:pt x="34" y="1991"/>
                  <a:pt x="0" y="1999"/>
                </a:cubicBezTo>
                <a:cubicBezTo>
                  <a:pt x="1258" y="553"/>
                  <a:pt x="1258" y="553"/>
                  <a:pt x="1258" y="553"/>
                </a:cubicBezTo>
                <a:cubicBezTo>
                  <a:pt x="1319" y="483"/>
                  <a:pt x="1311" y="377"/>
                  <a:pt x="1241" y="316"/>
                </a:cubicBezTo>
                <a:cubicBezTo>
                  <a:pt x="878" y="0"/>
                  <a:pt x="878" y="0"/>
                  <a:pt x="878" y="0"/>
                </a:cubicBezTo>
                <a:cubicBezTo>
                  <a:pt x="1181" y="0"/>
                  <a:pt x="1181" y="0"/>
                  <a:pt x="1181" y="0"/>
                </a:cubicBezTo>
                <a:cubicBezTo>
                  <a:pt x="1397" y="188"/>
                  <a:pt x="1397" y="188"/>
                  <a:pt x="1397" y="188"/>
                </a:cubicBezTo>
                <a:cubicBezTo>
                  <a:pt x="1467" y="249"/>
                  <a:pt x="1475" y="355"/>
                  <a:pt x="1414" y="425"/>
                </a:cubicBezTo>
                <a:close/>
              </a:path>
            </a:pathLst>
          </a:custGeom>
          <a:gradFill flip="none" rotWithShape="1">
            <a:gsLst>
              <a:gs pos="0">
                <a:srgbClr val="A51C30"/>
              </a:gs>
              <a:gs pos="48000">
                <a:srgbClr val="FF6161"/>
              </a:gs>
              <a:gs pos="100000">
                <a:srgbClr val="FF9F9F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" y="3183913"/>
            <a:ext cx="2835285" cy="2582489"/>
          </a:xfrm>
          <a:custGeom>
            <a:avLst/>
            <a:gdLst>
              <a:gd name="T0" fmla="*/ 923 w 923"/>
              <a:gd name="T1" fmla="*/ 639 h 841"/>
              <a:gd name="T2" fmla="*/ 814 w 923"/>
              <a:gd name="T3" fmla="*/ 764 h 841"/>
              <a:gd name="T4" fmla="*/ 577 w 923"/>
              <a:gd name="T5" fmla="*/ 780 h 841"/>
              <a:gd name="T6" fmla="*/ 0 w 923"/>
              <a:gd name="T7" fmla="*/ 283 h 841"/>
              <a:gd name="T8" fmla="*/ 0 w 923"/>
              <a:gd name="T9" fmla="*/ 0 h 841"/>
              <a:gd name="T10" fmla="*/ 705 w 923"/>
              <a:gd name="T11" fmla="*/ 623 h 841"/>
              <a:gd name="T12" fmla="*/ 923 w 923"/>
              <a:gd name="T13" fmla="*/ 639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>
            <a:gsLst>
              <a:gs pos="0">
                <a:srgbClr val="FF9F9F"/>
              </a:gs>
              <a:gs pos="100000">
                <a:srgbClr val="A51C30"/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1" y="3914214"/>
            <a:ext cx="3978652" cy="2380913"/>
          </a:xfrm>
          <a:custGeom>
            <a:avLst/>
            <a:gdLst>
              <a:gd name="T0" fmla="*/ 1288 w 1295"/>
              <a:gd name="T1" fmla="*/ 30 h 775"/>
              <a:gd name="T2" fmla="*/ 709 w 1295"/>
              <a:gd name="T3" fmla="*/ 698 h 775"/>
              <a:gd name="T4" fmla="*/ 472 w 1295"/>
              <a:gd name="T5" fmla="*/ 714 h 775"/>
              <a:gd name="T6" fmla="*/ 0 w 1295"/>
              <a:gd name="T7" fmla="*/ 300 h 775"/>
              <a:gd name="T8" fmla="*/ 0 w 1295"/>
              <a:gd name="T9" fmla="*/ 44 h 775"/>
              <a:gd name="T10" fmla="*/ 577 w 1295"/>
              <a:gd name="T11" fmla="*/ 542 h 775"/>
              <a:gd name="T12" fmla="*/ 814 w 1295"/>
              <a:gd name="T13" fmla="*/ 526 h 775"/>
              <a:gd name="T14" fmla="*/ 923 w 1295"/>
              <a:gd name="T15" fmla="*/ 401 h 775"/>
              <a:gd name="T16" fmla="*/ 1263 w 1295"/>
              <a:gd name="T17" fmla="*/ 8 h 775"/>
              <a:gd name="T18" fmla="*/ 1286 w 1295"/>
              <a:gd name="T19" fmla="*/ 5 h 775"/>
              <a:gd name="T20" fmla="*/ 1288 w 1295"/>
              <a:gd name="T21" fmla="*/ 30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5" h="775">
                <a:moveTo>
                  <a:pt x="1288" y="30"/>
                </a:moveTo>
                <a:cubicBezTo>
                  <a:pt x="709" y="698"/>
                  <a:pt x="709" y="698"/>
                  <a:pt x="709" y="698"/>
                </a:cubicBezTo>
                <a:cubicBezTo>
                  <a:pt x="648" y="768"/>
                  <a:pt x="542" y="775"/>
                  <a:pt x="472" y="714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44"/>
                  <a:pt x="0" y="44"/>
                  <a:pt x="0" y="44"/>
                </a:cubicBezTo>
                <a:cubicBezTo>
                  <a:pt x="577" y="542"/>
                  <a:pt x="577" y="542"/>
                  <a:pt x="577" y="542"/>
                </a:cubicBezTo>
                <a:cubicBezTo>
                  <a:pt x="647" y="603"/>
                  <a:pt x="753" y="596"/>
                  <a:pt x="814" y="526"/>
                </a:cubicBezTo>
                <a:cubicBezTo>
                  <a:pt x="923" y="401"/>
                  <a:pt x="923" y="401"/>
                  <a:pt x="923" y="401"/>
                </a:cubicBezTo>
                <a:cubicBezTo>
                  <a:pt x="1263" y="8"/>
                  <a:pt x="1263" y="8"/>
                  <a:pt x="1263" y="8"/>
                </a:cubicBezTo>
                <a:cubicBezTo>
                  <a:pt x="1269" y="1"/>
                  <a:pt x="1279" y="0"/>
                  <a:pt x="1286" y="5"/>
                </a:cubicBezTo>
                <a:cubicBezTo>
                  <a:pt x="1294" y="11"/>
                  <a:pt x="1295" y="22"/>
                  <a:pt x="1288" y="30"/>
                </a:cubicBezTo>
                <a:close/>
              </a:path>
            </a:pathLst>
          </a:cu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4664343" y="2812153"/>
            <a:ext cx="269320" cy="290798"/>
          </a:xfrm>
          <a:custGeom>
            <a:avLst/>
            <a:gdLst>
              <a:gd name="T0" fmla="*/ 82 w 88"/>
              <a:gd name="T1" fmla="*/ 30 h 95"/>
              <a:gd name="T2" fmla="*/ 32 w 88"/>
              <a:gd name="T3" fmla="*/ 87 h 95"/>
              <a:gd name="T4" fmla="*/ 9 w 88"/>
              <a:gd name="T5" fmla="*/ 90 h 95"/>
              <a:gd name="T6" fmla="*/ 9 w 88"/>
              <a:gd name="T7" fmla="*/ 90 h 95"/>
              <a:gd name="T8" fmla="*/ 7 w 88"/>
              <a:gd name="T9" fmla="*/ 65 h 95"/>
              <a:gd name="T10" fmla="*/ 56 w 88"/>
              <a:gd name="T11" fmla="*/ 8 h 95"/>
              <a:gd name="T12" fmla="*/ 79 w 88"/>
              <a:gd name="T13" fmla="*/ 6 h 95"/>
              <a:gd name="T14" fmla="*/ 79 w 88"/>
              <a:gd name="T15" fmla="*/ 6 h 95"/>
              <a:gd name="T16" fmla="*/ 82 w 88"/>
              <a:gd name="T17" fmla="*/ 3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8" h="95">
                <a:moveTo>
                  <a:pt x="82" y="30"/>
                </a:moveTo>
                <a:cubicBezTo>
                  <a:pt x="32" y="87"/>
                  <a:pt x="32" y="87"/>
                  <a:pt x="32" y="87"/>
                </a:cubicBezTo>
                <a:cubicBezTo>
                  <a:pt x="26" y="94"/>
                  <a:pt x="16" y="95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1" y="84"/>
                  <a:pt x="0" y="73"/>
                  <a:pt x="7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62" y="1"/>
                  <a:pt x="72" y="0"/>
                  <a:pt x="79" y="6"/>
                </a:cubicBezTo>
                <a:cubicBezTo>
                  <a:pt x="79" y="6"/>
                  <a:pt x="79" y="6"/>
                  <a:pt x="79" y="6"/>
                </a:cubicBezTo>
                <a:cubicBezTo>
                  <a:pt x="87" y="12"/>
                  <a:pt x="88" y="23"/>
                  <a:pt x="82" y="30"/>
                </a:cubicBezTo>
                <a:close/>
              </a:path>
            </a:pathLst>
          </a:custGeom>
          <a:gradFill>
            <a:gsLst>
              <a:gs pos="0">
                <a:srgbClr val="FF9F9F"/>
              </a:gs>
              <a:gs pos="100000">
                <a:srgbClr val="B30838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7"/>
          <p:cNvSpPr>
            <a:spLocks/>
          </p:cNvSpPr>
          <p:nvPr/>
        </p:nvSpPr>
        <p:spPr bwMode="auto">
          <a:xfrm>
            <a:off x="957" y="2265573"/>
            <a:ext cx="2835285" cy="2582489"/>
          </a:xfrm>
          <a:custGeom>
            <a:avLst/>
            <a:gdLst>
              <a:gd name="T0" fmla="*/ 923 w 923"/>
              <a:gd name="T1" fmla="*/ 639 h 841"/>
              <a:gd name="T2" fmla="*/ 814 w 923"/>
              <a:gd name="T3" fmla="*/ 764 h 841"/>
              <a:gd name="T4" fmla="*/ 577 w 923"/>
              <a:gd name="T5" fmla="*/ 780 h 841"/>
              <a:gd name="T6" fmla="*/ 0 w 923"/>
              <a:gd name="T7" fmla="*/ 283 h 841"/>
              <a:gd name="T8" fmla="*/ 0 w 923"/>
              <a:gd name="T9" fmla="*/ 0 h 841"/>
              <a:gd name="T10" fmla="*/ 705 w 923"/>
              <a:gd name="T11" fmla="*/ 623 h 841"/>
              <a:gd name="T12" fmla="*/ 923 w 923"/>
              <a:gd name="T13" fmla="*/ 639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3" h="841">
                <a:moveTo>
                  <a:pt x="923" y="639"/>
                </a:moveTo>
                <a:cubicBezTo>
                  <a:pt x="814" y="764"/>
                  <a:pt x="814" y="764"/>
                  <a:pt x="814" y="764"/>
                </a:cubicBezTo>
                <a:cubicBezTo>
                  <a:pt x="753" y="834"/>
                  <a:pt x="647" y="841"/>
                  <a:pt x="577" y="78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0"/>
                  <a:pt x="0" y="0"/>
                  <a:pt x="0" y="0"/>
                </a:cubicBezTo>
                <a:cubicBezTo>
                  <a:pt x="705" y="623"/>
                  <a:pt x="705" y="623"/>
                  <a:pt x="705" y="623"/>
                </a:cubicBezTo>
                <a:cubicBezTo>
                  <a:pt x="767" y="678"/>
                  <a:pt x="856" y="682"/>
                  <a:pt x="923" y="639"/>
                </a:cubicBezTo>
                <a:close/>
              </a:path>
            </a:pathLst>
          </a:custGeom>
          <a:gradFill>
            <a:gsLst>
              <a:gs pos="0">
                <a:srgbClr val="04BEFE">
                  <a:alpha val="22000"/>
                </a:srgbClr>
              </a:gs>
              <a:gs pos="100000">
                <a:srgbClr val="4498EC">
                  <a:alpha val="0"/>
                </a:srgb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300471" y="911002"/>
            <a:ext cx="317583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</a:t>
            </a:r>
            <a:r>
              <a:rPr lang="en-US" sz="2800" b="1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 </a:t>
            </a:r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AGENDA</a:t>
            </a:r>
          </a:p>
        </p:txBody>
      </p:sp>
      <p:sp>
        <p:nvSpPr>
          <p:cNvPr id="70" name="Freeform 31"/>
          <p:cNvSpPr>
            <a:spLocks/>
          </p:cNvSpPr>
          <p:nvPr/>
        </p:nvSpPr>
        <p:spPr bwMode="auto">
          <a:xfrm>
            <a:off x="1020726" y="600740"/>
            <a:ext cx="876722" cy="992573"/>
          </a:xfrm>
          <a:custGeom>
            <a:avLst/>
            <a:gdLst>
              <a:gd name="T0" fmla="*/ 189 w 515"/>
              <a:gd name="T1" fmla="*/ 755 h 755"/>
              <a:gd name="T2" fmla="*/ 0 w 515"/>
              <a:gd name="T3" fmla="*/ 755 h 755"/>
              <a:gd name="T4" fmla="*/ 0 w 515"/>
              <a:gd name="T5" fmla="*/ 0 h 755"/>
              <a:gd name="T6" fmla="*/ 515 w 515"/>
              <a:gd name="T7" fmla="*/ 0 h 755"/>
              <a:gd name="T8" fmla="*/ 515 w 515"/>
              <a:gd name="T9" fmla="*/ 234 h 755"/>
              <a:gd name="T10" fmla="*/ 457 w 515"/>
              <a:gd name="T11" fmla="*/ 234 h 755"/>
              <a:gd name="T12" fmla="*/ 457 w 515"/>
              <a:gd name="T13" fmla="*/ 58 h 755"/>
              <a:gd name="T14" fmla="*/ 57 w 515"/>
              <a:gd name="T15" fmla="*/ 58 h 755"/>
              <a:gd name="T16" fmla="*/ 57 w 515"/>
              <a:gd name="T17" fmla="*/ 697 h 755"/>
              <a:gd name="T18" fmla="*/ 189 w 515"/>
              <a:gd name="T19" fmla="*/ 697 h 755"/>
              <a:gd name="T20" fmla="*/ 189 w 515"/>
              <a:gd name="T21" fmla="*/ 75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" h="755">
                <a:moveTo>
                  <a:pt x="189" y="755"/>
                </a:moveTo>
                <a:lnTo>
                  <a:pt x="0" y="755"/>
                </a:lnTo>
                <a:lnTo>
                  <a:pt x="0" y="0"/>
                </a:lnTo>
                <a:lnTo>
                  <a:pt x="515" y="0"/>
                </a:lnTo>
                <a:lnTo>
                  <a:pt x="515" y="234"/>
                </a:lnTo>
                <a:lnTo>
                  <a:pt x="457" y="234"/>
                </a:lnTo>
                <a:lnTo>
                  <a:pt x="457" y="58"/>
                </a:lnTo>
                <a:lnTo>
                  <a:pt x="57" y="58"/>
                </a:lnTo>
                <a:lnTo>
                  <a:pt x="57" y="697"/>
                </a:lnTo>
                <a:lnTo>
                  <a:pt x="189" y="697"/>
                </a:lnTo>
                <a:lnTo>
                  <a:pt x="189" y="755"/>
                </a:lnTo>
                <a:close/>
              </a:path>
            </a:pathLst>
          </a:custGeom>
          <a:solidFill>
            <a:srgbClr val="FF9F9F">
              <a:alpha val="8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5" name="Rectangle 64"/>
          <p:cNvSpPr/>
          <p:nvPr/>
        </p:nvSpPr>
        <p:spPr>
          <a:xfrm>
            <a:off x="7577088" y="2175100"/>
            <a:ext cx="248202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  <a:cs typeface="Open Sans"/>
              </a:rPr>
              <a:t>Tweet Classification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8329432" y="753068"/>
            <a:ext cx="23047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Data </a:t>
            </a:r>
            <a:r>
              <a:rPr lang="en-ZA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Procurement</a:t>
            </a:r>
            <a:endParaRPr lang="en-US" b="1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612342" y="3515109"/>
            <a:ext cx="30290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Open Sans" panose="020B0606030504020204" pitchFamily="34" charset="0"/>
              </a:rPr>
              <a:t>EDA of Classified Tweets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4564835" y="5997730"/>
            <a:ext cx="37009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  <a:cs typeface="Open Sans"/>
              </a:rPr>
              <a:t>Conclusion &amp; Future Direction</a:t>
            </a:r>
            <a:endParaRPr lang="en-US" b="1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Oval 19"/>
          <p:cNvSpPr>
            <a:spLocks noChangeArrowheads="1"/>
          </p:cNvSpPr>
          <p:nvPr/>
        </p:nvSpPr>
        <p:spPr bwMode="auto">
          <a:xfrm>
            <a:off x="5961126" y="313153"/>
            <a:ext cx="1280160" cy="12801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20"/>
          <p:cNvSpPr>
            <a:spLocks noChangeArrowheads="1"/>
          </p:cNvSpPr>
          <p:nvPr/>
        </p:nvSpPr>
        <p:spPr bwMode="auto">
          <a:xfrm>
            <a:off x="6089439" y="441467"/>
            <a:ext cx="1023531" cy="1023531"/>
          </a:xfrm>
          <a:prstGeom prst="ellipse">
            <a:avLst/>
          </a:pr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1CD00DD8-85FB-48E5-9378-4090F9FBC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3294" y="646586"/>
            <a:ext cx="612140" cy="612140"/>
          </a:xfrm>
          <a:prstGeom prst="rect">
            <a:avLst/>
          </a:prstGeom>
        </p:spPr>
      </p:pic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5074551" y="1683840"/>
            <a:ext cx="1280160" cy="12801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20"/>
          <p:cNvSpPr>
            <a:spLocks noChangeArrowheads="1"/>
          </p:cNvSpPr>
          <p:nvPr/>
        </p:nvSpPr>
        <p:spPr bwMode="auto">
          <a:xfrm>
            <a:off x="5202865" y="1812154"/>
            <a:ext cx="1023531" cy="1023531"/>
          </a:xfrm>
          <a:prstGeom prst="ellipse">
            <a:avLst/>
          </a:pr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Graphic 14" descr="Document with solid fill">
            <a:extLst>
              <a:ext uri="{FF2B5EF4-FFF2-40B4-BE49-F238E27FC236}">
                <a16:creationId xmlns:a16="http://schemas.microsoft.com/office/drawing/2014/main" id="{E46775F2-A39C-451A-BC8A-37C7265C9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2859" y="1937753"/>
            <a:ext cx="652083" cy="652083"/>
          </a:xfrm>
          <a:prstGeom prst="rect">
            <a:avLst/>
          </a:prstGeom>
        </p:spPr>
      </p:pic>
      <p:sp>
        <p:nvSpPr>
          <p:cNvPr id="9" name="Freeform 9"/>
          <p:cNvSpPr>
            <a:spLocks/>
          </p:cNvSpPr>
          <p:nvPr/>
        </p:nvSpPr>
        <p:spPr bwMode="auto">
          <a:xfrm>
            <a:off x="4046396" y="3210349"/>
            <a:ext cx="543595" cy="606381"/>
          </a:xfrm>
          <a:custGeom>
            <a:avLst/>
            <a:gdLst>
              <a:gd name="T0" fmla="*/ 168 w 177"/>
              <a:gd name="T1" fmla="*/ 5 h 197"/>
              <a:gd name="T2" fmla="*/ 168 w 177"/>
              <a:gd name="T3" fmla="*/ 5 h 197"/>
              <a:gd name="T4" fmla="*/ 171 w 177"/>
              <a:gd name="T5" fmla="*/ 29 h 197"/>
              <a:gd name="T6" fmla="*/ 32 w 177"/>
              <a:gd name="T7" fmla="*/ 189 h 197"/>
              <a:gd name="T8" fmla="*/ 9 w 177"/>
              <a:gd name="T9" fmla="*/ 192 h 197"/>
              <a:gd name="T10" fmla="*/ 9 w 177"/>
              <a:gd name="T11" fmla="*/ 192 h 197"/>
              <a:gd name="T12" fmla="*/ 7 w 177"/>
              <a:gd name="T13" fmla="*/ 168 h 197"/>
              <a:gd name="T14" fmla="*/ 145 w 177"/>
              <a:gd name="T15" fmla="*/ 8 h 197"/>
              <a:gd name="T16" fmla="*/ 168 w 177"/>
              <a:gd name="T17" fmla="*/ 5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7" h="197">
                <a:moveTo>
                  <a:pt x="168" y="5"/>
                </a:moveTo>
                <a:cubicBezTo>
                  <a:pt x="168" y="5"/>
                  <a:pt x="168" y="5"/>
                  <a:pt x="168" y="5"/>
                </a:cubicBezTo>
                <a:cubicBezTo>
                  <a:pt x="176" y="11"/>
                  <a:pt x="177" y="22"/>
                  <a:pt x="171" y="29"/>
                </a:cubicBezTo>
                <a:cubicBezTo>
                  <a:pt x="32" y="189"/>
                  <a:pt x="32" y="189"/>
                  <a:pt x="32" y="189"/>
                </a:cubicBezTo>
                <a:cubicBezTo>
                  <a:pt x="26" y="196"/>
                  <a:pt x="16" y="197"/>
                  <a:pt x="9" y="192"/>
                </a:cubicBezTo>
                <a:cubicBezTo>
                  <a:pt x="9" y="192"/>
                  <a:pt x="9" y="192"/>
                  <a:pt x="9" y="192"/>
                </a:cubicBezTo>
                <a:cubicBezTo>
                  <a:pt x="1" y="186"/>
                  <a:pt x="0" y="175"/>
                  <a:pt x="7" y="168"/>
                </a:cubicBezTo>
                <a:cubicBezTo>
                  <a:pt x="145" y="8"/>
                  <a:pt x="145" y="8"/>
                  <a:pt x="145" y="8"/>
                </a:cubicBezTo>
                <a:cubicBezTo>
                  <a:pt x="151" y="1"/>
                  <a:pt x="161" y="0"/>
                  <a:pt x="168" y="5"/>
                </a:cubicBezTo>
                <a:close/>
              </a:path>
            </a:pathLst>
          </a:custGeom>
          <a:gradFill>
            <a:gsLst>
              <a:gs pos="0">
                <a:srgbClr val="04BEFE">
                  <a:alpha val="52000"/>
                </a:srgbClr>
              </a:gs>
              <a:gs pos="100000">
                <a:srgbClr val="4498EC">
                  <a:alpha val="0"/>
                </a:srgb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 </a:t>
            </a:r>
          </a:p>
        </p:txBody>
      </p:sp>
      <p:sp>
        <p:nvSpPr>
          <p:cNvPr id="130" name="Oval 19"/>
          <p:cNvSpPr>
            <a:spLocks noChangeArrowheads="1"/>
          </p:cNvSpPr>
          <p:nvPr/>
        </p:nvSpPr>
        <p:spPr bwMode="auto">
          <a:xfrm>
            <a:off x="4021056" y="3053162"/>
            <a:ext cx="1280160" cy="12801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Oval 20"/>
          <p:cNvSpPr>
            <a:spLocks noChangeArrowheads="1"/>
          </p:cNvSpPr>
          <p:nvPr/>
        </p:nvSpPr>
        <p:spPr bwMode="auto">
          <a:xfrm>
            <a:off x="4149369" y="3181476"/>
            <a:ext cx="1023531" cy="1023531"/>
          </a:xfrm>
          <a:prstGeom prst="ellipse">
            <a:avLst/>
          </a:pr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003FE8E8-DBBC-491E-A46A-C446BE5D5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9530" y="3309268"/>
            <a:ext cx="737013" cy="737013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85EC021-0FE8-4F85-B945-2D63466CF6EE}"/>
              </a:ext>
            </a:extLst>
          </p:cNvPr>
          <p:cNvSpPr/>
          <p:nvPr/>
        </p:nvSpPr>
        <p:spPr>
          <a:xfrm>
            <a:off x="5450320" y="4830697"/>
            <a:ext cx="249940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  <a:cs typeface="Open Sans"/>
              </a:rPr>
              <a:t>Statistical Modeling</a:t>
            </a:r>
            <a:endParaRPr lang="en-US" b="1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34" name="Oval 19"/>
          <p:cNvSpPr>
            <a:spLocks noChangeArrowheads="1"/>
          </p:cNvSpPr>
          <p:nvPr/>
        </p:nvSpPr>
        <p:spPr bwMode="auto">
          <a:xfrm>
            <a:off x="1753249" y="5491745"/>
            <a:ext cx="1280160" cy="12801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Oval 20"/>
          <p:cNvSpPr>
            <a:spLocks noChangeArrowheads="1"/>
          </p:cNvSpPr>
          <p:nvPr/>
        </p:nvSpPr>
        <p:spPr bwMode="auto">
          <a:xfrm>
            <a:off x="1881562" y="5620059"/>
            <a:ext cx="1023531" cy="1023531"/>
          </a:xfrm>
          <a:prstGeom prst="ellipse">
            <a:avLst/>
          </a:pr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 descr="Excellent with solid fill">
            <a:extLst>
              <a:ext uri="{FF2B5EF4-FFF2-40B4-BE49-F238E27FC236}">
                <a16:creationId xmlns:a16="http://schemas.microsoft.com/office/drawing/2014/main" id="{1ABEF3D2-5208-4095-8260-0710C7BDB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1259" y="5747166"/>
            <a:ext cx="724135" cy="724135"/>
          </a:xfrm>
          <a:prstGeom prst="rect">
            <a:avLst/>
          </a:prstGeom>
        </p:spPr>
      </p:pic>
      <p:sp>
        <p:nvSpPr>
          <p:cNvPr id="121" name="Oval 19"/>
          <p:cNvSpPr>
            <a:spLocks noChangeArrowheads="1"/>
          </p:cNvSpPr>
          <p:nvPr/>
        </p:nvSpPr>
        <p:spPr bwMode="auto">
          <a:xfrm>
            <a:off x="2913968" y="4277742"/>
            <a:ext cx="1280160" cy="128016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20"/>
          <p:cNvSpPr>
            <a:spLocks noChangeArrowheads="1"/>
          </p:cNvSpPr>
          <p:nvPr/>
        </p:nvSpPr>
        <p:spPr bwMode="auto">
          <a:xfrm>
            <a:off x="3042282" y="4406056"/>
            <a:ext cx="1023531" cy="1023531"/>
          </a:xfrm>
          <a:prstGeom prst="ellipse">
            <a:avLst/>
          </a:prstGeom>
          <a:gradFill flip="none" rotWithShape="1">
            <a:gsLst>
              <a:gs pos="91000">
                <a:srgbClr val="A51C30"/>
              </a:gs>
              <a:gs pos="0">
                <a:srgbClr val="FF9F9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Graphic 26" descr="Playbook with solid fill">
            <a:extLst>
              <a:ext uri="{FF2B5EF4-FFF2-40B4-BE49-F238E27FC236}">
                <a16:creationId xmlns:a16="http://schemas.microsoft.com/office/drawing/2014/main" id="{C063F889-8A0A-427E-A96E-229F3D8F1A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4930" y="4551610"/>
            <a:ext cx="722082" cy="7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8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13727" y="323025"/>
            <a:ext cx="20794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PURPOSE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13727" y="4709618"/>
            <a:ext cx="32172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cap="all">
                <a:latin typeface="Microsoft YaHei UI"/>
                <a:ea typeface="+mn-lt"/>
                <a:cs typeface="+mn-lt"/>
              </a:rPr>
              <a:t>Need for better prediction of Lyme incidence rates</a:t>
            </a:r>
            <a:endParaRPr lang="en-US" sz="2000">
              <a:latin typeface="Microsoft YaHei UI"/>
              <a:ea typeface="Microsoft YaHei U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004156" y="4709618"/>
            <a:ext cx="218362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cap="all">
                <a:latin typeface="Microsoft YaHei UI"/>
                <a:ea typeface="+mn-lt"/>
                <a:cs typeface="+mn-lt"/>
              </a:rPr>
              <a:t>Benefits health community</a:t>
            </a:r>
            <a:endParaRPr lang="en-US" sz="2000">
              <a:latin typeface="Microsoft YaHei UI"/>
              <a:ea typeface="Microsoft YaHei U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729579" y="4709768"/>
            <a:ext cx="233493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cap="all">
                <a:latin typeface="Microsoft YaHei UI"/>
                <a:ea typeface="+mn-lt"/>
                <a:cs typeface="+mn-lt"/>
              </a:rPr>
              <a:t>Creates awareness FOR the populace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C65F4E-4A14-4772-B855-2A5415EDE73F}"/>
              </a:ext>
            </a:extLst>
          </p:cNvPr>
          <p:cNvGrpSpPr/>
          <p:nvPr/>
        </p:nvGrpSpPr>
        <p:grpSpPr>
          <a:xfrm>
            <a:off x="1692651" y="3306922"/>
            <a:ext cx="950052" cy="1079641"/>
            <a:chOff x="612934" y="3289506"/>
            <a:chExt cx="1016305" cy="1128759"/>
          </a:xfrm>
        </p:grpSpPr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506C262-FE8A-4745-94D1-4E82CF77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289506"/>
              <a:ext cx="1016305" cy="101526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78472805-C9B2-42D9-BE3C-2F7649821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401955"/>
              <a:ext cx="1016305" cy="1016310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flip="none" rotWithShape="1">
              <a:gsLst>
                <a:gs pos="91000">
                  <a:srgbClr val="A51C30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" name="Graphic 27" descr="Target with solid fill">
              <a:extLst>
                <a:ext uri="{FF2B5EF4-FFF2-40B4-BE49-F238E27FC236}">
                  <a16:creationId xmlns:a16="http://schemas.microsoft.com/office/drawing/2014/main" id="{2F7E9865-4861-413D-B872-2BCC8487C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334" y="3573818"/>
              <a:ext cx="612140" cy="6121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30758F-017F-45F3-B74D-15A9F99D60C9}"/>
              </a:ext>
            </a:extLst>
          </p:cNvPr>
          <p:cNvGrpSpPr/>
          <p:nvPr/>
        </p:nvGrpSpPr>
        <p:grpSpPr>
          <a:xfrm>
            <a:off x="9400001" y="3306922"/>
            <a:ext cx="950052" cy="1079641"/>
            <a:chOff x="612934" y="3289506"/>
            <a:chExt cx="1016305" cy="1128759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171F0F3-33AC-4B77-8552-A2EF16F70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289506"/>
              <a:ext cx="1016305" cy="101526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95E9A5A9-2D6A-47E1-BCB0-C1262E3AB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401955"/>
              <a:ext cx="1016305" cy="1016310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flip="none" rotWithShape="1">
              <a:gsLst>
                <a:gs pos="91000">
                  <a:srgbClr val="A51C30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Graphic 35" descr="Target with solid fill">
              <a:extLst>
                <a:ext uri="{FF2B5EF4-FFF2-40B4-BE49-F238E27FC236}">
                  <a16:creationId xmlns:a16="http://schemas.microsoft.com/office/drawing/2014/main" id="{252C6815-1322-4013-891E-9F46DF1C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334" y="3573818"/>
              <a:ext cx="612140" cy="6121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130376-03E0-4521-A9B5-34CA0C068FAC}"/>
              </a:ext>
            </a:extLst>
          </p:cNvPr>
          <p:cNvGrpSpPr/>
          <p:nvPr/>
        </p:nvGrpSpPr>
        <p:grpSpPr>
          <a:xfrm>
            <a:off x="5620974" y="3306922"/>
            <a:ext cx="950052" cy="1079641"/>
            <a:chOff x="612934" y="3289506"/>
            <a:chExt cx="1016305" cy="1128759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22977D5F-9F1D-4368-8AFB-A562DFD04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289506"/>
              <a:ext cx="1016305" cy="101526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8A1828"/>
                  </a:gs>
                  <a:gs pos="100000">
                    <a:srgbClr val="FF9F9F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303092D5-CF60-4993-A81C-6F1500E21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4" y="3401955"/>
              <a:ext cx="1016305" cy="1016310"/>
            </a:xfrm>
            <a:custGeom>
              <a:avLst/>
              <a:gdLst>
                <a:gd name="T0" fmla="*/ 77 w 1235"/>
                <a:gd name="T1" fmla="*/ 479 h 1235"/>
                <a:gd name="T2" fmla="*/ 479 w 1235"/>
                <a:gd name="T3" fmla="*/ 77 h 1235"/>
                <a:gd name="T4" fmla="*/ 756 w 1235"/>
                <a:gd name="T5" fmla="*/ 77 h 1235"/>
                <a:gd name="T6" fmla="*/ 1158 w 1235"/>
                <a:gd name="T7" fmla="*/ 479 h 1235"/>
                <a:gd name="T8" fmla="*/ 1158 w 1235"/>
                <a:gd name="T9" fmla="*/ 756 h 1235"/>
                <a:gd name="T10" fmla="*/ 756 w 1235"/>
                <a:gd name="T11" fmla="*/ 1158 h 1235"/>
                <a:gd name="T12" fmla="*/ 479 w 1235"/>
                <a:gd name="T13" fmla="*/ 1158 h 1235"/>
                <a:gd name="T14" fmla="*/ 77 w 1235"/>
                <a:gd name="T15" fmla="*/ 756 h 1235"/>
                <a:gd name="T16" fmla="*/ 77 w 1235"/>
                <a:gd name="T17" fmla="*/ 479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5">
                  <a:moveTo>
                    <a:pt x="77" y="479"/>
                  </a:moveTo>
                  <a:cubicBezTo>
                    <a:pt x="479" y="77"/>
                    <a:pt x="479" y="77"/>
                    <a:pt x="479" y="77"/>
                  </a:cubicBezTo>
                  <a:cubicBezTo>
                    <a:pt x="555" y="0"/>
                    <a:pt x="679" y="0"/>
                    <a:pt x="756" y="77"/>
                  </a:cubicBezTo>
                  <a:cubicBezTo>
                    <a:pt x="1158" y="479"/>
                    <a:pt x="1158" y="479"/>
                    <a:pt x="1158" y="479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5"/>
                    <a:pt x="555" y="1235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9"/>
                  </a:cubicBezTo>
                  <a:close/>
                </a:path>
              </a:pathLst>
            </a:custGeom>
            <a:gradFill flip="none" rotWithShape="1">
              <a:gsLst>
                <a:gs pos="91000">
                  <a:srgbClr val="A51C30"/>
                </a:gs>
                <a:gs pos="0">
                  <a:srgbClr val="FF9F9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3" name="Graphic 42" descr="Target with solid fill">
              <a:extLst>
                <a:ext uri="{FF2B5EF4-FFF2-40B4-BE49-F238E27FC236}">
                  <a16:creationId xmlns:a16="http://schemas.microsoft.com/office/drawing/2014/main" id="{0DE6722F-5005-4922-8721-8EC00DB7B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7334" y="3573818"/>
              <a:ext cx="612140" cy="612140"/>
            </a:xfrm>
            <a:prstGeom prst="rect">
              <a:avLst/>
            </a:prstGeom>
          </p:spPr>
        </p:pic>
      </p:grpSp>
      <p:sp>
        <p:nvSpPr>
          <p:cNvPr id="44" name="Freeform 6">
            <a:extLst>
              <a:ext uri="{FF2B5EF4-FFF2-40B4-BE49-F238E27FC236}">
                <a16:creationId xmlns:a16="http://schemas.microsoft.com/office/drawing/2014/main" id="{2179FB91-B286-452A-8F7B-0906DF51A6E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0519389" y="-43"/>
            <a:ext cx="1672609" cy="1600244"/>
          </a:xfrm>
          <a:custGeom>
            <a:avLst/>
            <a:gdLst>
              <a:gd name="T0" fmla="*/ 2039 w 2100"/>
              <a:gd name="T1" fmla="*/ 553 h 2150"/>
              <a:gd name="T2" fmla="*/ 781 w 2100"/>
              <a:gd name="T3" fmla="*/ 1999 h 2150"/>
              <a:gd name="T4" fmla="*/ 716 w 2100"/>
              <a:gd name="T5" fmla="*/ 2073 h 2150"/>
              <a:gd name="T6" fmla="*/ 479 w 2100"/>
              <a:gd name="T7" fmla="*/ 2089 h 2150"/>
              <a:gd name="T8" fmla="*/ 0 w 2100"/>
              <a:gd name="T9" fmla="*/ 1672 h 2150"/>
              <a:gd name="T10" fmla="*/ 0 w 2100"/>
              <a:gd name="T11" fmla="*/ 0 h 2150"/>
              <a:gd name="T12" fmla="*/ 1659 w 2100"/>
              <a:gd name="T13" fmla="*/ 0 h 2150"/>
              <a:gd name="T14" fmla="*/ 2022 w 2100"/>
              <a:gd name="T15" fmla="*/ 316 h 2150"/>
              <a:gd name="T16" fmla="*/ 2039 w 2100"/>
              <a:gd name="T17" fmla="*/ 553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00" h="2150">
                <a:moveTo>
                  <a:pt x="2039" y="553"/>
                </a:moveTo>
                <a:cubicBezTo>
                  <a:pt x="781" y="1999"/>
                  <a:pt x="781" y="1999"/>
                  <a:pt x="781" y="1999"/>
                </a:cubicBezTo>
                <a:cubicBezTo>
                  <a:pt x="716" y="2073"/>
                  <a:pt x="716" y="2073"/>
                  <a:pt x="716" y="2073"/>
                </a:cubicBezTo>
                <a:cubicBezTo>
                  <a:pt x="655" y="2143"/>
                  <a:pt x="549" y="2150"/>
                  <a:pt x="479" y="2089"/>
                </a:cubicBezTo>
                <a:cubicBezTo>
                  <a:pt x="0" y="1672"/>
                  <a:pt x="0" y="1672"/>
                  <a:pt x="0" y="1672"/>
                </a:cubicBezTo>
                <a:cubicBezTo>
                  <a:pt x="0" y="0"/>
                  <a:pt x="0" y="0"/>
                  <a:pt x="0" y="0"/>
                </a:cubicBezTo>
                <a:cubicBezTo>
                  <a:pt x="1659" y="0"/>
                  <a:pt x="1659" y="0"/>
                  <a:pt x="1659" y="0"/>
                </a:cubicBezTo>
                <a:cubicBezTo>
                  <a:pt x="2022" y="316"/>
                  <a:pt x="2022" y="316"/>
                  <a:pt x="2022" y="316"/>
                </a:cubicBezTo>
                <a:cubicBezTo>
                  <a:pt x="2092" y="377"/>
                  <a:pt x="2100" y="483"/>
                  <a:pt x="2039" y="553"/>
                </a:cubicBez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177800" dist="508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4A764-070E-69F6-03DB-67557AA6D053}"/>
              </a:ext>
            </a:extLst>
          </p:cNvPr>
          <p:cNvSpPr txBox="1"/>
          <p:nvPr/>
        </p:nvSpPr>
        <p:spPr>
          <a:xfrm>
            <a:off x="591820" y="2377821"/>
            <a:ext cx="108137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cap="all">
                <a:latin typeface="Microsoft YaHei UI"/>
                <a:ea typeface="+mn-lt"/>
                <a:cs typeface="+mn-lt"/>
              </a:rPr>
              <a:t>Since </a:t>
            </a:r>
            <a:r>
              <a:rPr lang="en-US" sz="2000" cap="all" err="1">
                <a:latin typeface="Microsoft YaHei UI"/>
                <a:ea typeface="+mn-lt"/>
                <a:cs typeface="+mn-lt"/>
              </a:rPr>
              <a:t>lyme</a:t>
            </a:r>
            <a:r>
              <a:rPr lang="en-US" sz="2000" cap="all">
                <a:latin typeface="Microsoft YaHei UI"/>
                <a:ea typeface="+mn-lt"/>
                <a:cs typeface="+mn-lt"/>
              </a:rPr>
              <a:t> disease is the most common vector-borne disease in the US</a:t>
            </a:r>
            <a:r>
              <a:rPr lang="en-US" sz="3600" cap="all">
                <a:latin typeface="Microsoft YaHei UI"/>
                <a:ea typeface="+mn-lt"/>
                <a:cs typeface="+mn-lt"/>
              </a:rPr>
              <a:t>…</a:t>
            </a:r>
            <a:r>
              <a:rPr lang="en-US" sz="2000" cap="all">
                <a:latin typeface="Microsoft YaHei UI"/>
                <a:ea typeface="+mn-lt"/>
                <a:cs typeface="+mn-lt"/>
              </a:rPr>
              <a:t> </a:t>
            </a:r>
            <a:endParaRPr lang="en-US" sz="2000">
              <a:latin typeface="Microsoft YaHei UI"/>
              <a:ea typeface="Microsoft YaHei UI"/>
            </a:endParaRPr>
          </a:p>
        </p:txBody>
      </p:sp>
    </p:spTree>
    <p:extLst>
      <p:ext uri="{BB962C8B-B14F-4D97-AF65-F5344CB8AC3E}">
        <p14:creationId xmlns:p14="http://schemas.microsoft.com/office/powerpoint/2010/main" val="27467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0F03769-CB99-4F95-A4BB-8BB1F843764B}"/>
              </a:ext>
            </a:extLst>
          </p:cNvPr>
          <p:cNvGrpSpPr/>
          <p:nvPr/>
        </p:nvGrpSpPr>
        <p:grpSpPr>
          <a:xfrm>
            <a:off x="6858207" y="4945104"/>
            <a:ext cx="1164797" cy="360580"/>
            <a:chOff x="6858207" y="4945104"/>
            <a:chExt cx="1164797" cy="360580"/>
          </a:xfrm>
        </p:grpSpPr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364D7C04-B578-4634-95E1-93EECF168CEA}"/>
                </a:ext>
              </a:extLst>
            </p:cNvPr>
            <p:cNvCxnSpPr>
              <a:cxnSpLocks/>
              <a:stCxn id="40" idx="0"/>
              <a:endCxn id="52" idx="2"/>
            </p:cNvCxnSpPr>
            <p:nvPr/>
          </p:nvCxnSpPr>
          <p:spPr>
            <a:xfrm rot="5400000" flipH="1" flipV="1">
              <a:off x="7074138" y="5129156"/>
              <a:ext cx="353055" cy="1"/>
            </a:xfrm>
            <a:prstGeom prst="bentConnector3">
              <a:avLst>
                <a:gd name="adj1" fmla="val 50000"/>
              </a:avLst>
            </a:prstGeom>
            <a:ln w="63500">
              <a:gradFill>
                <a:gsLst>
                  <a:gs pos="50000">
                    <a:srgbClr val="FFC285"/>
                  </a:gs>
                  <a:gs pos="0">
                    <a:srgbClr val="FFA143"/>
                  </a:gs>
                  <a:gs pos="100000">
                    <a:srgbClr val="FFD1A3"/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A92AEC9-C78E-445F-977C-8D5058D3EC87}"/>
                </a:ext>
              </a:extLst>
            </p:cNvPr>
            <p:cNvSpPr txBox="1"/>
            <p:nvPr/>
          </p:nvSpPr>
          <p:spPr>
            <a:xfrm>
              <a:off x="6858207" y="4945104"/>
              <a:ext cx="575780" cy="215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70000"/>
                </a:lnSpc>
                <a:defRPr sz="1200" b="1">
                  <a:solidFill>
                    <a:srgbClr val="1883C9"/>
                  </a:solidFill>
                  <a:latin typeface="Century Gothic" panose="020B0502020202020204" pitchFamily="34" charset="0"/>
                  <a:ea typeface="Microsoft YaHei UI" panose="020B0503020204020204" pitchFamily="34" charset="-122"/>
                </a:defRPr>
              </a:lvl1pPr>
            </a:lstStyle>
            <a:p>
              <a:r>
                <a:rPr lang="en-US" sz="1100" b="0">
                  <a:solidFill>
                    <a:schemeClr val="tx1"/>
                  </a:solidFill>
                  <a:latin typeface="Microsoft YaHei UI"/>
                  <a:ea typeface="Microsoft YaHei UI"/>
                </a:rPr>
                <a:t>Yes</a:t>
              </a:r>
              <a:endParaRPr lang="en-US" b="0">
                <a:solidFill>
                  <a:schemeClr val="tx1"/>
                </a:solidFill>
                <a:latin typeface="Microsoft YaHei UI"/>
                <a:ea typeface="Microsoft YaHei U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274246-DA28-465F-B342-9970B8E7D918}"/>
                </a:ext>
              </a:extLst>
            </p:cNvPr>
            <p:cNvSpPr txBox="1"/>
            <p:nvPr/>
          </p:nvSpPr>
          <p:spPr>
            <a:xfrm>
              <a:off x="7174462" y="4945104"/>
              <a:ext cx="848542" cy="280990"/>
            </a:xfrm>
            <a:prstGeom prst="flowChartDocumen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>
                  <a:latin typeface="Microsoft YaHei UI"/>
                  <a:ea typeface="Microsoft YaHei UI"/>
                </a:rPr>
                <a:t>419 K</a:t>
              </a:r>
            </a:p>
          </p:txBody>
        </p:sp>
      </p:grp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BC3E62B3-C264-4BFD-B468-CB59F0E5D9D5}"/>
              </a:ext>
            </a:extLst>
          </p:cNvPr>
          <p:cNvCxnSpPr>
            <a:cxnSpLocks/>
            <a:stCxn id="169" idx="1"/>
            <a:endCxn id="20" idx="0"/>
          </p:cNvCxnSpPr>
          <p:nvPr/>
        </p:nvCxnSpPr>
        <p:spPr>
          <a:xfrm rot="10800000" flipV="1">
            <a:off x="4781101" y="2096677"/>
            <a:ext cx="1692325" cy="356716"/>
          </a:xfrm>
          <a:prstGeom prst="bentConnector2">
            <a:avLst/>
          </a:prstGeom>
          <a:ln w="63500">
            <a:gradFill>
              <a:gsLst>
                <a:gs pos="50000">
                  <a:srgbClr val="FFC285"/>
                </a:gs>
                <a:gs pos="0">
                  <a:srgbClr val="FFA143"/>
                </a:gs>
                <a:gs pos="100000">
                  <a:srgbClr val="FFD1A3"/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2" name="Flowchart: Magnetic Disk 121">
            <a:extLst>
              <a:ext uri="{FF2B5EF4-FFF2-40B4-BE49-F238E27FC236}">
                <a16:creationId xmlns:a16="http://schemas.microsoft.com/office/drawing/2014/main" id="{C089E2EC-2444-4BF3-B9CB-85E3BEEAA237}"/>
              </a:ext>
            </a:extLst>
          </p:cNvPr>
          <p:cNvSpPr/>
          <p:nvPr/>
        </p:nvSpPr>
        <p:spPr>
          <a:xfrm>
            <a:off x="8545836" y="4057510"/>
            <a:ext cx="774617" cy="721614"/>
          </a:xfrm>
          <a:prstGeom prst="flowChartMagneticDisk">
            <a:avLst/>
          </a:prstGeom>
          <a:ln w="63500">
            <a:gradFill>
              <a:gsLst>
                <a:gs pos="50000">
                  <a:schemeClr val="accent2">
                    <a:lumMod val="40000"/>
                    <a:lumOff val="60000"/>
                  </a:schemeClr>
                </a:gs>
                <a:gs pos="0">
                  <a:srgbClr val="FF9933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Microsoft YaHei UI"/>
                <a:ea typeface="Microsoft YaHei UI"/>
              </a:rPr>
              <a:t>Training</a:t>
            </a:r>
            <a:r>
              <a:rPr lang="en-US" sz="1100">
                <a:latin typeface="Microsoft YaHei UI"/>
                <a:ea typeface="Microsoft YaHei UI"/>
              </a:rPr>
              <a:t> </a:t>
            </a:r>
            <a:br>
              <a:rPr lang="en-US" sz="1100">
                <a:latin typeface="Microsoft YaHei UI"/>
                <a:ea typeface="Microsoft YaHei UI"/>
              </a:rPr>
            </a:br>
            <a:r>
              <a:rPr lang="en-US" sz="1100" b="1">
                <a:latin typeface="Microsoft YaHei UI"/>
                <a:ea typeface="Microsoft YaHei UI"/>
              </a:rPr>
              <a:t>data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0163E11-81C2-434D-BEA6-D433A5998302}"/>
              </a:ext>
            </a:extLst>
          </p:cNvPr>
          <p:cNvCxnSpPr>
            <a:cxnSpLocks/>
            <a:stCxn id="19" idx="4"/>
            <a:endCxn id="169" idx="0"/>
          </p:cNvCxnSpPr>
          <p:nvPr/>
        </p:nvCxnSpPr>
        <p:spPr>
          <a:xfrm>
            <a:off x="7250665" y="1406489"/>
            <a:ext cx="0" cy="370148"/>
          </a:xfrm>
          <a:prstGeom prst="straightConnector1">
            <a:avLst/>
          </a:prstGeom>
          <a:ln w="63500">
            <a:gradFill>
              <a:gsLst>
                <a:gs pos="50000">
                  <a:srgbClr val="FFC285"/>
                </a:gs>
                <a:gs pos="0">
                  <a:srgbClr val="FFA143"/>
                </a:gs>
                <a:gs pos="100000">
                  <a:srgbClr val="FFD1A3"/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DDBA5708-13E0-4BFC-8F00-97DD06395F44}"/>
              </a:ext>
            </a:extLst>
          </p:cNvPr>
          <p:cNvSpPr txBox="1"/>
          <p:nvPr/>
        </p:nvSpPr>
        <p:spPr>
          <a:xfrm>
            <a:off x="6895572" y="2753984"/>
            <a:ext cx="67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Microsoft YaHei UI"/>
                <a:ea typeface="Microsoft YaHei UI"/>
              </a:rPr>
              <a:t>Mars</a:t>
            </a:r>
            <a:endParaRPr lang="en-US">
              <a:solidFill>
                <a:srgbClr val="FF0000"/>
              </a:solidFill>
              <a:latin typeface="Microsoft YaHei UI"/>
              <a:ea typeface="Microsoft YaHei UI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A2D9708-0D61-458F-97AB-F15FBECE1FA3}"/>
              </a:ext>
            </a:extLst>
          </p:cNvPr>
          <p:cNvSpPr txBox="1"/>
          <p:nvPr/>
        </p:nvSpPr>
        <p:spPr>
          <a:xfrm>
            <a:off x="6609905" y="2749327"/>
            <a:ext cx="147239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B050"/>
                </a:solidFill>
                <a:latin typeface="Microsoft YaHei UI"/>
                <a:ea typeface="Microsoft YaHei UI"/>
              </a:rPr>
              <a:t>La California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F73E09B-877A-4DE7-BE6B-699CC2E0E06E}"/>
              </a:ext>
            </a:extLst>
          </p:cNvPr>
          <p:cNvSpPr txBox="1"/>
          <p:nvPr/>
        </p:nvSpPr>
        <p:spPr>
          <a:xfrm>
            <a:off x="6261796" y="2802147"/>
            <a:ext cx="216982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</a:rPr>
              <a:t>217 M Active Users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A1574180-2AC5-4D19-88FF-55F2FBF2736A}"/>
              </a:ext>
            </a:extLst>
          </p:cNvPr>
          <p:cNvSpPr txBox="1"/>
          <p:nvPr/>
        </p:nvSpPr>
        <p:spPr>
          <a:xfrm>
            <a:off x="6754741" y="2670759"/>
            <a:ext cx="93487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595959"/>
                </a:solidFill>
                <a:latin typeface="Microsoft YaHei UI"/>
                <a:ea typeface="Microsoft YaHei UI"/>
              </a:rPr>
              <a:t>Only 1%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2494A8F-8A95-4223-B2E0-4CAE5BBE05D4}"/>
              </a:ext>
            </a:extLst>
          </p:cNvPr>
          <p:cNvGrpSpPr/>
          <p:nvPr/>
        </p:nvGrpSpPr>
        <p:grpSpPr>
          <a:xfrm>
            <a:off x="6733718" y="203387"/>
            <a:ext cx="1020982" cy="1203102"/>
            <a:chOff x="6594965" y="-36670"/>
            <a:chExt cx="1181347" cy="134641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20419D-DDA6-4261-B5C6-09379256CAE0}"/>
                </a:ext>
              </a:extLst>
            </p:cNvPr>
            <p:cNvSpPr/>
            <p:nvPr/>
          </p:nvSpPr>
          <p:spPr>
            <a:xfrm rot="13576183">
              <a:off x="6911387" y="274254"/>
              <a:ext cx="1057921" cy="436073"/>
            </a:xfrm>
            <a:custGeom>
              <a:avLst/>
              <a:gdLst>
                <a:gd name="connsiteX0" fmla="*/ 1033651 w 1128036"/>
                <a:gd name="connsiteY0" fmla="*/ 203217 h 442409"/>
                <a:gd name="connsiteX1" fmla="*/ 219242 w 1128036"/>
                <a:gd name="connsiteY1" fmla="*/ 330254 h 442409"/>
                <a:gd name="connsiteX2" fmla="*/ 14752 w 1128036"/>
                <a:gd name="connsiteY2" fmla="*/ 57704 h 442409"/>
                <a:gd name="connsiteX3" fmla="*/ 0 w 1128036"/>
                <a:gd name="connsiteY3" fmla="*/ 0 h 442409"/>
                <a:gd name="connsiteX4" fmla="*/ 1128036 w 1128036"/>
                <a:gd name="connsiteY4" fmla="*/ 0 h 442409"/>
                <a:gd name="connsiteX5" fmla="*/ 1093352 w 1128036"/>
                <a:gd name="connsiteY5" fmla="*/ 101367 h 442409"/>
                <a:gd name="connsiteX6" fmla="*/ 1033651 w 1128036"/>
                <a:gd name="connsiteY6" fmla="*/ 203217 h 44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8036" h="442409">
                  <a:moveTo>
                    <a:pt x="1033651" y="203217"/>
                  </a:moveTo>
                  <a:cubicBezTo>
                    <a:pt x="843839" y="463190"/>
                    <a:pt x="479216" y="520067"/>
                    <a:pt x="219242" y="330254"/>
                  </a:cubicBezTo>
                  <a:cubicBezTo>
                    <a:pt x="121752" y="259075"/>
                    <a:pt x="52823" y="163312"/>
                    <a:pt x="14752" y="57704"/>
                  </a:cubicBezTo>
                  <a:lnTo>
                    <a:pt x="0" y="0"/>
                  </a:lnTo>
                  <a:lnTo>
                    <a:pt x="1128036" y="0"/>
                  </a:lnTo>
                  <a:lnTo>
                    <a:pt x="1093352" y="101367"/>
                  </a:lnTo>
                  <a:cubicBezTo>
                    <a:pt x="1077250" y="136588"/>
                    <a:pt x="1057378" y="170720"/>
                    <a:pt x="1033651" y="203217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50000">
                  <a:srgbClr val="FFF4F4"/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114300">
                <a:schemeClr val="bg1">
                  <a:lumMod val="9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Microsoft YaHei UI"/>
                <a:ea typeface="Microsoft YaHei UI"/>
              </a:endParaRPr>
            </a:p>
          </p:txBody>
        </p:sp>
        <p:pic>
          <p:nvPicPr>
            <p:cNvPr id="221" name="Picture 4" descr="Circle Twitter Icon transparent PNG - StickPNG">
              <a:extLst>
                <a:ext uri="{FF2B5EF4-FFF2-40B4-BE49-F238E27FC236}">
                  <a16:creationId xmlns:a16="http://schemas.microsoft.com/office/drawing/2014/main" id="{96490E44-11F9-4C7F-BF55-4ACC1E1F01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142" y="457639"/>
              <a:ext cx="549163" cy="549163"/>
            </a:xfrm>
            <a:prstGeom prst="rect">
              <a:avLst/>
            </a:prstGeom>
            <a:noFill/>
            <a:effectLst>
              <a:glow rad="38100">
                <a:schemeClr val="bg1"/>
              </a:glow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504008-DDD4-4EB5-A29B-22C8744E0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09905" y="143340"/>
              <a:ext cx="1166407" cy="1166407"/>
            </a:xfrm>
            <a:prstGeom prst="ellipse">
              <a:avLst/>
            </a:prstGeom>
            <a:ln w="63500">
              <a:gradFill>
                <a:gsLst>
                  <a:gs pos="50000">
                    <a:schemeClr val="accent2">
                      <a:lumMod val="40000"/>
                      <a:lumOff val="60000"/>
                    </a:schemeClr>
                  </a:gs>
                  <a:gs pos="0">
                    <a:srgbClr val="FF9933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icrosoft YaHei UI"/>
                <a:ea typeface="Microsoft YaHei UI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506221B-FEA7-44AC-B59C-4806FF467786}"/>
                </a:ext>
              </a:extLst>
            </p:cNvPr>
            <p:cNvSpPr txBox="1"/>
            <p:nvPr/>
          </p:nvSpPr>
          <p:spPr>
            <a:xfrm>
              <a:off x="6594965" y="476909"/>
              <a:ext cx="991792" cy="52527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en-US" sz="1250" b="1">
                  <a:latin typeface="Microsoft YaHei UI"/>
                  <a:ea typeface="Microsoft YaHei UI"/>
                </a:rPr>
                <a:t>Twitter</a:t>
              </a:r>
            </a:p>
            <a:p>
              <a:pPr algn="ctr"/>
              <a:r>
                <a:rPr lang="en-US" sz="1200" b="1">
                  <a:latin typeface="Microsoft YaHei UI"/>
                  <a:ea typeface="Microsoft YaHei UI"/>
                </a:rPr>
                <a:t>Universe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DA1FD12-4888-4DFA-83EE-7EACEB6AB8D2}"/>
              </a:ext>
            </a:extLst>
          </p:cNvPr>
          <p:cNvGrpSpPr/>
          <p:nvPr/>
        </p:nvGrpSpPr>
        <p:grpSpPr>
          <a:xfrm>
            <a:off x="6473425" y="1546085"/>
            <a:ext cx="1554480" cy="940055"/>
            <a:chOff x="6505923" y="1546085"/>
            <a:chExt cx="1554480" cy="940055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B66C509-5AB9-4646-92F7-422F5A132C8C}"/>
                </a:ext>
              </a:extLst>
            </p:cNvPr>
            <p:cNvSpPr/>
            <p:nvPr/>
          </p:nvSpPr>
          <p:spPr>
            <a:xfrm rot="2816970">
              <a:off x="7329707" y="1808463"/>
              <a:ext cx="940055" cy="415299"/>
            </a:xfrm>
            <a:custGeom>
              <a:avLst/>
              <a:gdLst>
                <a:gd name="connsiteX0" fmla="*/ 0 w 981733"/>
                <a:gd name="connsiteY0" fmla="*/ 435596 h 435596"/>
                <a:gd name="connsiteX1" fmla="*/ 365713 w 981733"/>
                <a:gd name="connsiteY1" fmla="*/ 44108 h 435596"/>
                <a:gd name="connsiteX2" fmla="*/ 562152 w 981733"/>
                <a:gd name="connsiteY2" fmla="*/ 37422 h 435596"/>
                <a:gd name="connsiteX3" fmla="*/ 968390 w 981733"/>
                <a:gd name="connsiteY3" fmla="*/ 416915 h 435596"/>
                <a:gd name="connsiteX4" fmla="*/ 981733 w 981733"/>
                <a:gd name="connsiteY4" fmla="*/ 435596 h 43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733" h="435596">
                  <a:moveTo>
                    <a:pt x="0" y="435596"/>
                  </a:moveTo>
                  <a:lnTo>
                    <a:pt x="365713" y="44108"/>
                  </a:lnTo>
                  <a:cubicBezTo>
                    <a:pt x="418112" y="-11983"/>
                    <a:pt x="506061" y="-14977"/>
                    <a:pt x="562152" y="37422"/>
                  </a:cubicBezTo>
                  <a:lnTo>
                    <a:pt x="968390" y="416915"/>
                  </a:lnTo>
                  <a:lnTo>
                    <a:pt x="981733" y="43559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50000">
                  <a:srgbClr val="FFF2F2"/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63500" dist="50800" dir="16200000">
                <a:srgbClr val="FFF4F4">
                  <a:alpha val="5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Microsoft YaHei UI"/>
                <a:ea typeface="Microsoft YaHei UI"/>
              </a:endParaRP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41838356-09E6-4DAA-9DFF-353DA386F0F0}"/>
                </a:ext>
              </a:extLst>
            </p:cNvPr>
            <p:cNvSpPr>
              <a:spLocks/>
            </p:cNvSpPr>
            <p:nvPr/>
          </p:nvSpPr>
          <p:spPr>
            <a:xfrm>
              <a:off x="6505923" y="1776637"/>
              <a:ext cx="1554480" cy="640080"/>
            </a:xfrm>
            <a:prstGeom prst="roundRect">
              <a:avLst/>
            </a:prstGeom>
            <a:ln w="63500">
              <a:gradFill>
                <a:gsLst>
                  <a:gs pos="50000">
                    <a:schemeClr val="accent2">
                      <a:lumMod val="40000"/>
                      <a:lumOff val="60000"/>
                    </a:schemeClr>
                  </a:gs>
                  <a:gs pos="0">
                    <a:srgbClr val="FF9933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latin typeface="Microsoft YaHei UI"/>
                  <a:ea typeface="Microsoft YaHei UI"/>
                </a:rPr>
                <a:t>Search Query</a:t>
              </a:r>
              <a:endParaRPr lang="en-US" sz="1100">
                <a:latin typeface="Microsoft YaHei UI"/>
                <a:ea typeface="Microsoft YaHei UI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C8DBD21-9282-4AE2-B786-4C0FB6F596EE}"/>
              </a:ext>
            </a:extLst>
          </p:cNvPr>
          <p:cNvGrpSpPr/>
          <p:nvPr/>
        </p:nvGrpSpPr>
        <p:grpSpPr>
          <a:xfrm>
            <a:off x="6473425" y="5044592"/>
            <a:ext cx="1581002" cy="901171"/>
            <a:chOff x="6473425" y="5044592"/>
            <a:chExt cx="1581002" cy="901171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83ECC77-E8B2-411C-9C0D-9D9BD775F032}"/>
                </a:ext>
              </a:extLst>
            </p:cNvPr>
            <p:cNvSpPr/>
            <p:nvPr/>
          </p:nvSpPr>
          <p:spPr>
            <a:xfrm rot="2816970">
              <a:off x="7401851" y="5261572"/>
              <a:ext cx="869556" cy="435596"/>
            </a:xfrm>
            <a:custGeom>
              <a:avLst/>
              <a:gdLst>
                <a:gd name="connsiteX0" fmla="*/ 0 w 981733"/>
                <a:gd name="connsiteY0" fmla="*/ 435596 h 435596"/>
                <a:gd name="connsiteX1" fmla="*/ 365713 w 981733"/>
                <a:gd name="connsiteY1" fmla="*/ 44108 h 435596"/>
                <a:gd name="connsiteX2" fmla="*/ 562152 w 981733"/>
                <a:gd name="connsiteY2" fmla="*/ 37422 h 435596"/>
                <a:gd name="connsiteX3" fmla="*/ 968390 w 981733"/>
                <a:gd name="connsiteY3" fmla="*/ 416915 h 435596"/>
                <a:gd name="connsiteX4" fmla="*/ 981733 w 981733"/>
                <a:gd name="connsiteY4" fmla="*/ 435596 h 43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733" h="435596">
                  <a:moveTo>
                    <a:pt x="0" y="435596"/>
                  </a:moveTo>
                  <a:lnTo>
                    <a:pt x="365713" y="44108"/>
                  </a:lnTo>
                  <a:cubicBezTo>
                    <a:pt x="418112" y="-11983"/>
                    <a:pt x="506061" y="-14977"/>
                    <a:pt x="562152" y="37422"/>
                  </a:cubicBezTo>
                  <a:lnTo>
                    <a:pt x="968390" y="416915"/>
                  </a:lnTo>
                  <a:lnTo>
                    <a:pt x="981733" y="43559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50000">
                  <a:srgbClr val="EAEAEA"/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Microsoft YaHei UI"/>
                <a:ea typeface="Microsoft YaHei UI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6D44473-11F8-4272-9F38-58CD201FB923}"/>
                </a:ext>
              </a:extLst>
            </p:cNvPr>
            <p:cNvSpPr>
              <a:spLocks/>
            </p:cNvSpPr>
            <p:nvPr/>
          </p:nvSpPr>
          <p:spPr>
            <a:xfrm>
              <a:off x="6473425" y="5305683"/>
              <a:ext cx="1554480" cy="640080"/>
            </a:xfrm>
            <a:prstGeom prst="roundRect">
              <a:avLst/>
            </a:prstGeom>
            <a:ln w="63500">
              <a:gradFill>
                <a:gsLst>
                  <a:gs pos="50000">
                    <a:schemeClr val="accent2">
                      <a:lumMod val="40000"/>
                      <a:lumOff val="60000"/>
                    </a:schemeClr>
                  </a:gs>
                  <a:gs pos="0">
                    <a:srgbClr val="FF9933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latin typeface="Microsoft YaHei UI"/>
                  <a:ea typeface="Microsoft YaHei UI"/>
                </a:rPr>
                <a:t>Lyme Tweets with Geo Information</a:t>
              </a:r>
            </a:p>
          </p:txBody>
        </p:sp>
      </p:grp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6564385D-F856-4884-9C52-54C837E615FE}"/>
              </a:ext>
            </a:extLst>
          </p:cNvPr>
          <p:cNvCxnSpPr>
            <a:cxnSpLocks/>
            <a:stCxn id="169" idx="3"/>
            <a:endCxn id="21" idx="0"/>
          </p:cNvCxnSpPr>
          <p:nvPr/>
        </p:nvCxnSpPr>
        <p:spPr>
          <a:xfrm>
            <a:off x="8027905" y="2096677"/>
            <a:ext cx="1801756" cy="401937"/>
          </a:xfrm>
          <a:prstGeom prst="bentConnector2">
            <a:avLst/>
          </a:prstGeom>
          <a:ln w="63500">
            <a:gradFill>
              <a:gsLst>
                <a:gs pos="50000">
                  <a:srgbClr val="FFC285"/>
                </a:gs>
                <a:gs pos="0">
                  <a:srgbClr val="FFA143"/>
                </a:gs>
                <a:gs pos="100000">
                  <a:srgbClr val="FFD1A3"/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DF442DF1-9A30-461C-ACBC-F42653993F88}"/>
              </a:ext>
            </a:extLst>
          </p:cNvPr>
          <p:cNvSpPr txBox="1">
            <a:spLocks/>
          </p:cNvSpPr>
          <p:nvPr/>
        </p:nvSpPr>
        <p:spPr>
          <a:xfrm>
            <a:off x="576177" y="196793"/>
            <a:ext cx="7103786" cy="662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ZA" sz="2800"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procurement </a:t>
            </a:r>
          </a:p>
        </p:txBody>
      </p:sp>
      <p:pic>
        <p:nvPicPr>
          <p:cNvPr id="2052" name="Picture 4" descr="Twitter Text Logo PNG Transparent Background, Free Download #47477 -  FreeIconsPNG">
            <a:extLst>
              <a:ext uri="{FF2B5EF4-FFF2-40B4-BE49-F238E27FC236}">
                <a16:creationId xmlns:a16="http://schemas.microsoft.com/office/drawing/2014/main" id="{7A1D9203-1FAC-4965-B0F2-172AB8D3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4" y="4242512"/>
            <a:ext cx="2923256" cy="5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2FA42B19-AE49-41DF-90C6-6F27FCD88AB7}"/>
              </a:ext>
            </a:extLst>
          </p:cNvPr>
          <p:cNvSpPr txBox="1"/>
          <p:nvPr/>
        </p:nvSpPr>
        <p:spPr>
          <a:xfrm>
            <a:off x="6277556" y="2746112"/>
            <a:ext cx="198644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</a:rPr>
              <a:t>#Lyme, #lymediease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/>
                <a:ea typeface="Microsoft YaHei UI"/>
              </a:rPr>
              <a:t>Jan’10 to Dec’ 19</a:t>
            </a: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ED4C633C-9ACD-4336-9D3C-347E4D8DF238}"/>
              </a:ext>
            </a:extLst>
          </p:cNvPr>
          <p:cNvCxnSpPr>
            <a:cxnSpLocks/>
            <a:stCxn id="20" idx="2"/>
            <a:endCxn id="52" idx="0"/>
          </p:cNvCxnSpPr>
          <p:nvPr/>
        </p:nvCxnSpPr>
        <p:spPr>
          <a:xfrm rot="16200000" flipH="1">
            <a:off x="5620617" y="2253956"/>
            <a:ext cx="790533" cy="2469566"/>
          </a:xfrm>
          <a:prstGeom prst="bentConnector3">
            <a:avLst>
              <a:gd name="adj1" fmla="val 53362"/>
            </a:avLst>
          </a:prstGeom>
          <a:ln w="63500">
            <a:gradFill>
              <a:gsLst>
                <a:gs pos="50000">
                  <a:srgbClr val="FFC285"/>
                </a:gs>
                <a:gs pos="0">
                  <a:srgbClr val="FFA143"/>
                </a:gs>
                <a:gs pos="100000">
                  <a:srgbClr val="FFD1A3"/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80052D59-4E1C-404D-B77B-399D6A1C2C39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8167508" y="2221853"/>
            <a:ext cx="745312" cy="2578995"/>
          </a:xfrm>
          <a:prstGeom prst="bentConnector3">
            <a:avLst>
              <a:gd name="adj1" fmla="val 50000"/>
            </a:avLst>
          </a:prstGeom>
          <a:ln w="63500">
            <a:gradFill>
              <a:gsLst>
                <a:gs pos="50000">
                  <a:srgbClr val="FFC285"/>
                </a:gs>
                <a:gs pos="0">
                  <a:srgbClr val="FFA143"/>
                </a:gs>
                <a:gs pos="100000">
                  <a:srgbClr val="FFD1A3"/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Diamond 51">
            <a:extLst>
              <a:ext uri="{FF2B5EF4-FFF2-40B4-BE49-F238E27FC236}">
                <a16:creationId xmlns:a16="http://schemas.microsoft.com/office/drawing/2014/main" id="{24B1E0DF-9789-41BD-8D9A-F8895D7AB73F}"/>
              </a:ext>
            </a:extLst>
          </p:cNvPr>
          <p:cNvSpPr/>
          <p:nvPr/>
        </p:nvSpPr>
        <p:spPr>
          <a:xfrm>
            <a:off x="6658945" y="3884006"/>
            <a:ext cx="1183441" cy="1068622"/>
          </a:xfrm>
          <a:prstGeom prst="diamond">
            <a:avLst/>
          </a:prstGeom>
          <a:ln w="63500">
            <a:gradFill>
              <a:gsLst>
                <a:gs pos="50000">
                  <a:schemeClr val="accent2">
                    <a:lumMod val="40000"/>
                    <a:lumOff val="60000"/>
                  </a:schemeClr>
                </a:gs>
                <a:gs pos="0">
                  <a:srgbClr val="FF9933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</a:ln>
          <a:effectLst>
            <a:outerShdw blurRad="127000" dist="50800" dir="4800000" sx="106000" sy="106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0" rtlCol="0" anchor="ctr"/>
          <a:lstStyle/>
          <a:p>
            <a:pPr algn="ctr"/>
            <a:r>
              <a:rPr lang="en-US" sz="1100" b="1" err="1">
                <a:latin typeface="Microsoft YaHei UI"/>
                <a:ea typeface="Microsoft YaHei UI"/>
              </a:rPr>
              <a:t>Geopy</a:t>
            </a: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C08FAF6-873D-4099-BFD6-D5A813807648}"/>
              </a:ext>
            </a:extLst>
          </p:cNvPr>
          <p:cNvGrpSpPr/>
          <p:nvPr/>
        </p:nvGrpSpPr>
        <p:grpSpPr>
          <a:xfrm>
            <a:off x="9052421" y="2498614"/>
            <a:ext cx="1908957" cy="882564"/>
            <a:chOff x="9052421" y="2498614"/>
            <a:chExt cx="1908957" cy="882564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80FB2AF-D0C7-4D05-A499-26BADB2C4301}"/>
                </a:ext>
              </a:extLst>
            </p:cNvPr>
            <p:cNvSpPr/>
            <p:nvPr/>
          </p:nvSpPr>
          <p:spPr>
            <a:xfrm rot="8134319">
              <a:off x="9979645" y="2712052"/>
              <a:ext cx="981733" cy="435596"/>
            </a:xfrm>
            <a:custGeom>
              <a:avLst/>
              <a:gdLst>
                <a:gd name="connsiteX0" fmla="*/ 0 w 981733"/>
                <a:gd name="connsiteY0" fmla="*/ 435596 h 435596"/>
                <a:gd name="connsiteX1" fmla="*/ 365713 w 981733"/>
                <a:gd name="connsiteY1" fmla="*/ 44108 h 435596"/>
                <a:gd name="connsiteX2" fmla="*/ 562152 w 981733"/>
                <a:gd name="connsiteY2" fmla="*/ 37422 h 435596"/>
                <a:gd name="connsiteX3" fmla="*/ 968390 w 981733"/>
                <a:gd name="connsiteY3" fmla="*/ 416915 h 435596"/>
                <a:gd name="connsiteX4" fmla="*/ 981733 w 981733"/>
                <a:gd name="connsiteY4" fmla="*/ 435596 h 43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733" h="435596">
                  <a:moveTo>
                    <a:pt x="0" y="435596"/>
                  </a:moveTo>
                  <a:lnTo>
                    <a:pt x="365713" y="44108"/>
                  </a:lnTo>
                  <a:cubicBezTo>
                    <a:pt x="418112" y="-11983"/>
                    <a:pt x="506061" y="-14977"/>
                    <a:pt x="562152" y="37422"/>
                  </a:cubicBezTo>
                  <a:lnTo>
                    <a:pt x="968390" y="416915"/>
                  </a:lnTo>
                  <a:lnTo>
                    <a:pt x="981733" y="43559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50000">
                  <a:srgbClr val="FFF2F2"/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Microsoft YaHei UI"/>
                <a:ea typeface="Microsoft YaHei U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56034FF-6B0A-479C-A999-5BB77C4B149B}"/>
                </a:ext>
              </a:extLst>
            </p:cNvPr>
            <p:cNvSpPr txBox="1"/>
            <p:nvPr/>
          </p:nvSpPr>
          <p:spPr>
            <a:xfrm>
              <a:off x="9525145" y="3166055"/>
              <a:ext cx="683014" cy="215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70000"/>
                </a:lnSpc>
                <a:defRPr sz="1200" b="1">
                  <a:latin typeface="Century Gothic" panose="020B0502020202020204" pitchFamily="34" charset="0"/>
                  <a:ea typeface="Microsoft YaHei UI" panose="020B0503020204020204" pitchFamily="34" charset="-122"/>
                </a:defRPr>
              </a:lvl1pPr>
            </a:lstStyle>
            <a:p>
              <a:r>
                <a:rPr lang="en-US" sz="1100" b="0">
                  <a:latin typeface="Microsoft YaHei UI"/>
                  <a:ea typeface="Microsoft YaHei UI"/>
                </a:rPr>
                <a:t>1.3 M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2E917A8-076B-4C31-9E96-85E5B96D54FC}"/>
                </a:ext>
              </a:extLst>
            </p:cNvPr>
            <p:cNvSpPr>
              <a:spLocks/>
            </p:cNvSpPr>
            <p:nvPr/>
          </p:nvSpPr>
          <p:spPr>
            <a:xfrm>
              <a:off x="9052421" y="2498614"/>
              <a:ext cx="1554480" cy="640080"/>
            </a:xfrm>
            <a:prstGeom prst="roundRect">
              <a:avLst/>
            </a:prstGeom>
            <a:ln w="63500">
              <a:gradFill>
                <a:gsLst>
                  <a:gs pos="50000">
                    <a:schemeClr val="accent2">
                      <a:lumMod val="40000"/>
                      <a:lumOff val="60000"/>
                    </a:schemeClr>
                  </a:gs>
                  <a:gs pos="0">
                    <a:srgbClr val="FF9933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latin typeface="Microsoft YaHei UI"/>
                  <a:ea typeface="Microsoft YaHei UI"/>
                </a:rPr>
                <a:t>Profile</a:t>
              </a:r>
              <a:r>
                <a:rPr lang="en-US" sz="1100">
                  <a:latin typeface="Microsoft YaHei UI"/>
                  <a:ea typeface="Microsoft YaHei UI"/>
                </a:rPr>
                <a:t> </a:t>
              </a:r>
              <a:r>
                <a:rPr lang="en-US" sz="1100" b="1">
                  <a:latin typeface="Microsoft YaHei UI"/>
                  <a:ea typeface="Microsoft YaHei UI"/>
                </a:rPr>
                <a:t>Location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C27E79-BC0F-49F0-9C90-8467BAB627AD}"/>
              </a:ext>
            </a:extLst>
          </p:cNvPr>
          <p:cNvGrpSpPr/>
          <p:nvPr/>
        </p:nvGrpSpPr>
        <p:grpSpPr>
          <a:xfrm>
            <a:off x="4003860" y="2217894"/>
            <a:ext cx="1554480" cy="1114874"/>
            <a:chOff x="4003860" y="3494152"/>
            <a:chExt cx="1554480" cy="1114874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9558C1-F5B1-470A-B325-EFD1C20C3404}"/>
                </a:ext>
              </a:extLst>
            </p:cNvPr>
            <p:cNvSpPr/>
            <p:nvPr/>
          </p:nvSpPr>
          <p:spPr>
            <a:xfrm rot="18857762">
              <a:off x="3788021" y="3731253"/>
              <a:ext cx="910565" cy="436363"/>
            </a:xfrm>
            <a:custGeom>
              <a:avLst/>
              <a:gdLst>
                <a:gd name="connsiteX0" fmla="*/ 0 w 981733"/>
                <a:gd name="connsiteY0" fmla="*/ 435596 h 435596"/>
                <a:gd name="connsiteX1" fmla="*/ 365713 w 981733"/>
                <a:gd name="connsiteY1" fmla="*/ 44108 h 435596"/>
                <a:gd name="connsiteX2" fmla="*/ 562152 w 981733"/>
                <a:gd name="connsiteY2" fmla="*/ 37422 h 435596"/>
                <a:gd name="connsiteX3" fmla="*/ 968390 w 981733"/>
                <a:gd name="connsiteY3" fmla="*/ 416915 h 435596"/>
                <a:gd name="connsiteX4" fmla="*/ 981733 w 981733"/>
                <a:gd name="connsiteY4" fmla="*/ 435596 h 43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733" h="435596">
                  <a:moveTo>
                    <a:pt x="0" y="435596"/>
                  </a:moveTo>
                  <a:lnTo>
                    <a:pt x="365713" y="44108"/>
                  </a:lnTo>
                  <a:cubicBezTo>
                    <a:pt x="418112" y="-11983"/>
                    <a:pt x="506061" y="-14977"/>
                    <a:pt x="562152" y="37422"/>
                  </a:cubicBezTo>
                  <a:lnTo>
                    <a:pt x="968390" y="416915"/>
                  </a:lnTo>
                  <a:lnTo>
                    <a:pt x="981733" y="43559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0"/>
                  </a:schemeClr>
                </a:gs>
                <a:gs pos="50000">
                  <a:srgbClr val="FFF2F2"/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Microsoft YaHei UI"/>
                <a:ea typeface="Microsoft YaHei UI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39AB1E5-A541-4450-B677-4EE9170845EE}"/>
                </a:ext>
              </a:extLst>
            </p:cNvPr>
            <p:cNvSpPr>
              <a:spLocks/>
            </p:cNvSpPr>
            <p:nvPr/>
          </p:nvSpPr>
          <p:spPr>
            <a:xfrm>
              <a:off x="4003860" y="3729651"/>
              <a:ext cx="1554480" cy="640080"/>
            </a:xfrm>
            <a:prstGeom prst="roundRect">
              <a:avLst/>
            </a:prstGeom>
            <a:ln w="63500">
              <a:gradFill>
                <a:gsLst>
                  <a:gs pos="50000">
                    <a:schemeClr val="accent2">
                      <a:lumMod val="40000"/>
                      <a:lumOff val="60000"/>
                    </a:schemeClr>
                  </a:gs>
                  <a:gs pos="0">
                    <a:srgbClr val="FF9933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latin typeface="Microsoft YaHei UI"/>
                  <a:ea typeface="Microsoft YaHei UI"/>
                </a:rPr>
                <a:t>Geo Location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1FF73E-676D-4FAB-BFD9-E1FFD6BD62B9}"/>
                </a:ext>
              </a:extLst>
            </p:cNvPr>
            <p:cNvSpPr txBox="1"/>
            <p:nvPr/>
          </p:nvSpPr>
          <p:spPr>
            <a:xfrm>
              <a:off x="4510151" y="4393903"/>
              <a:ext cx="612017" cy="2151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70000"/>
                </a:lnSpc>
                <a:defRPr sz="1200" b="1">
                  <a:latin typeface="Century Gothic" panose="020B0502020202020204" pitchFamily="34" charset="0"/>
                  <a:ea typeface="Microsoft YaHei UI" panose="020B0503020204020204" pitchFamily="34" charset="-122"/>
                </a:defRPr>
              </a:lvl1pPr>
            </a:lstStyle>
            <a:p>
              <a:r>
                <a:rPr lang="en-US" sz="1100" b="0">
                  <a:latin typeface="Microsoft YaHei UI"/>
                  <a:ea typeface="Microsoft YaHei UI"/>
                </a:rPr>
                <a:t>40 K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A8CAC385-B3D2-4EC3-9D8B-13F4E2F0A1B9}"/>
              </a:ext>
            </a:extLst>
          </p:cNvPr>
          <p:cNvGrpSpPr/>
          <p:nvPr/>
        </p:nvGrpSpPr>
        <p:grpSpPr>
          <a:xfrm>
            <a:off x="7753233" y="4214620"/>
            <a:ext cx="848542" cy="514170"/>
            <a:chOff x="7753233" y="4214620"/>
            <a:chExt cx="848542" cy="51417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8E9E145-8C0C-4585-8740-8F9D65AC2522}"/>
                </a:ext>
              </a:extLst>
            </p:cNvPr>
            <p:cNvSpPr txBox="1"/>
            <p:nvPr/>
          </p:nvSpPr>
          <p:spPr>
            <a:xfrm>
              <a:off x="7765684" y="4214620"/>
              <a:ext cx="465582" cy="267136"/>
            </a:xfrm>
            <a:prstGeom prst="flowChartDocumen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100">
                  <a:latin typeface="Microsoft YaHei UI"/>
                  <a:ea typeface="Microsoft YaHei UI"/>
                </a:rPr>
                <a:t>No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554198F-4A47-4D47-B36B-F9D7BB29E721}"/>
                </a:ext>
              </a:extLst>
            </p:cNvPr>
            <p:cNvCxnSpPr>
              <a:cxnSpLocks/>
              <a:stCxn id="52" idx="3"/>
              <a:endCxn id="122" idx="2"/>
            </p:cNvCxnSpPr>
            <p:nvPr/>
          </p:nvCxnSpPr>
          <p:spPr>
            <a:xfrm>
              <a:off x="7842386" y="4418317"/>
              <a:ext cx="703450" cy="0"/>
            </a:xfrm>
            <a:prstGeom prst="straightConnector1">
              <a:avLst/>
            </a:prstGeom>
            <a:ln w="63500">
              <a:gradFill>
                <a:gsLst>
                  <a:gs pos="50000">
                    <a:srgbClr val="FFC285"/>
                  </a:gs>
                  <a:gs pos="0">
                    <a:srgbClr val="FFA143"/>
                  </a:gs>
                  <a:gs pos="100000">
                    <a:srgbClr val="FFD1A3"/>
                  </a:gs>
                </a:gsLst>
                <a:lin ang="5400000" scaled="1"/>
              </a:gradFill>
            </a:ln>
            <a:effectLst>
              <a:outerShdw blurRad="127000" dist="50800" dir="4800000" sx="106000" sy="106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54A2EAD0-872E-4FAB-869F-7F969976301A}"/>
                </a:ext>
              </a:extLst>
            </p:cNvPr>
            <p:cNvSpPr txBox="1"/>
            <p:nvPr/>
          </p:nvSpPr>
          <p:spPr>
            <a:xfrm>
              <a:off x="7753233" y="4447800"/>
              <a:ext cx="848542" cy="280990"/>
            </a:xfrm>
            <a:prstGeom prst="flowChartDocumen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200">
                  <a:latin typeface="Microsoft YaHei UI"/>
                  <a:ea typeface="Microsoft YaHei UI"/>
                </a:rPr>
                <a:t>70 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10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25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88" grpId="0"/>
      <p:bldP spid="188" grpId="1"/>
      <p:bldP spid="190" grpId="0"/>
      <p:bldP spid="190" grpId="1"/>
      <p:bldP spid="191" grpId="0"/>
      <p:bldP spid="191" grpId="1"/>
      <p:bldP spid="192" grpId="0"/>
      <p:bldP spid="192" grpId="1"/>
      <p:bldP spid="222" grpId="0"/>
      <p:bldP spid="222" grpId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95A56F-EDE4-4051-A29B-FB8B1FBB1D46}"/>
              </a:ext>
            </a:extLst>
          </p:cNvPr>
          <p:cNvSpPr txBox="1"/>
          <p:nvPr/>
        </p:nvSpPr>
        <p:spPr>
          <a:xfrm>
            <a:off x="1362873" y="662355"/>
            <a:ext cx="46116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Microsoft YaHei UI"/>
                <a:ea typeface="Microsoft YaHei UI"/>
              </a:rPr>
              <a:t>PERFORMANCE METRICS</a:t>
            </a:r>
            <a:endParaRPr lang="en-US" sz="160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14B74-6046-4006-A42F-ABE994CA19ED}"/>
              </a:ext>
            </a:extLst>
          </p:cNvPr>
          <p:cNvSpPr/>
          <p:nvPr/>
        </p:nvSpPr>
        <p:spPr>
          <a:xfrm>
            <a:off x="431553" y="294857"/>
            <a:ext cx="4740850" cy="46166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ZA" sz="2400" b="1" spc="200">
                <a:ln w="0">
                  <a:noFill/>
                </a:ln>
                <a:solidFill>
                  <a:schemeClr val="bg1"/>
                </a:solidFill>
                <a:latin typeface="Microsoft YaHei UI"/>
                <a:ea typeface="Microsoft YaHei UI"/>
              </a:rPr>
              <a:t>CLASSIFICATION MODELS</a:t>
            </a:r>
            <a:endParaRPr lang="en-ZA" sz="2400" b="1" spc="200">
              <a:ln w="0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8715588-BBFA-4285-B907-E2595C7CA510}"/>
              </a:ext>
            </a:extLst>
          </p:cNvPr>
          <p:cNvSpPr txBox="1">
            <a:spLocks/>
          </p:cNvSpPr>
          <p:nvPr/>
        </p:nvSpPr>
        <p:spPr>
          <a:xfrm>
            <a:off x="5571010" y="1127950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Accuracy</a:t>
            </a:r>
          </a:p>
        </p:txBody>
      </p:sp>
      <p:graphicFrame>
        <p:nvGraphicFramePr>
          <p:cNvPr id="14" name="Content Placeholder 13" descr="Chart">
            <a:extLst>
              <a:ext uri="{FF2B5EF4-FFF2-40B4-BE49-F238E27FC236}">
                <a16:creationId xmlns:a16="http://schemas.microsoft.com/office/drawing/2014/main" id="{54879ED7-33E2-4CB8-94CE-22553985BB20}"/>
              </a:ext>
            </a:extLst>
          </p:cNvPr>
          <p:cNvGraphicFramePr>
            <a:graphicFrameLocks/>
          </p:cNvGraphicFramePr>
          <p:nvPr/>
        </p:nvGraphicFramePr>
        <p:xfrm>
          <a:off x="4901364" y="1425558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A2634A6-715C-4794-8647-2CE1B139393E}"/>
              </a:ext>
            </a:extLst>
          </p:cNvPr>
          <p:cNvSpPr txBox="1">
            <a:spLocks/>
          </p:cNvSpPr>
          <p:nvPr/>
        </p:nvSpPr>
        <p:spPr>
          <a:xfrm>
            <a:off x="9330114" y="1121380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precision</a:t>
            </a:r>
          </a:p>
        </p:txBody>
      </p:sp>
      <p:graphicFrame>
        <p:nvGraphicFramePr>
          <p:cNvPr id="16" name="Content Placeholder 13" descr="Chart">
            <a:extLst>
              <a:ext uri="{FF2B5EF4-FFF2-40B4-BE49-F238E27FC236}">
                <a16:creationId xmlns:a16="http://schemas.microsoft.com/office/drawing/2014/main" id="{F355413E-50F8-4C55-B7CB-733228EB199A}"/>
              </a:ext>
            </a:extLst>
          </p:cNvPr>
          <p:cNvGraphicFramePr>
            <a:graphicFrameLocks/>
          </p:cNvGraphicFramePr>
          <p:nvPr/>
        </p:nvGraphicFramePr>
        <p:xfrm>
          <a:off x="8540152" y="1378881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FAA538B-5C2C-45EE-B8AA-5E0C0DAB84E1}"/>
              </a:ext>
            </a:extLst>
          </p:cNvPr>
          <p:cNvSpPr txBox="1">
            <a:spLocks/>
          </p:cNvSpPr>
          <p:nvPr/>
        </p:nvSpPr>
        <p:spPr>
          <a:xfrm>
            <a:off x="5572723" y="3945009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F1 score</a:t>
            </a:r>
          </a:p>
        </p:txBody>
      </p:sp>
      <p:graphicFrame>
        <p:nvGraphicFramePr>
          <p:cNvPr id="18" name="Content Placeholder 13" descr="Chart">
            <a:extLst>
              <a:ext uri="{FF2B5EF4-FFF2-40B4-BE49-F238E27FC236}">
                <a16:creationId xmlns:a16="http://schemas.microsoft.com/office/drawing/2014/main" id="{6AC31CAE-2175-4E0D-82CC-429B0C026DDE}"/>
              </a:ext>
            </a:extLst>
          </p:cNvPr>
          <p:cNvGraphicFramePr>
            <a:graphicFrameLocks/>
          </p:cNvGraphicFramePr>
          <p:nvPr/>
        </p:nvGraphicFramePr>
        <p:xfrm>
          <a:off x="4933156" y="4252642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F0D5986-AF8C-4273-B1CA-4563D8A73B44}"/>
              </a:ext>
            </a:extLst>
          </p:cNvPr>
          <p:cNvSpPr txBox="1">
            <a:spLocks/>
          </p:cNvSpPr>
          <p:nvPr/>
        </p:nvSpPr>
        <p:spPr>
          <a:xfrm>
            <a:off x="9199011" y="3940342"/>
            <a:ext cx="2099235" cy="3577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recall</a:t>
            </a:r>
          </a:p>
        </p:txBody>
      </p:sp>
      <p:graphicFrame>
        <p:nvGraphicFramePr>
          <p:cNvPr id="20" name="Content Placeholder 13" descr="Chart">
            <a:extLst>
              <a:ext uri="{FF2B5EF4-FFF2-40B4-BE49-F238E27FC236}">
                <a16:creationId xmlns:a16="http://schemas.microsoft.com/office/drawing/2014/main" id="{C61C85E2-1659-45D7-8D75-4A4BE470FF06}"/>
              </a:ext>
            </a:extLst>
          </p:cNvPr>
          <p:cNvGraphicFramePr>
            <a:graphicFrameLocks/>
          </p:cNvGraphicFramePr>
          <p:nvPr/>
        </p:nvGraphicFramePr>
        <p:xfrm>
          <a:off x="8539391" y="4187818"/>
          <a:ext cx="3433537" cy="2385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8EC11F6-6AD6-43AF-8DA3-2FAEC4FD82E3}"/>
              </a:ext>
            </a:extLst>
          </p:cNvPr>
          <p:cNvSpPr/>
          <p:nvPr/>
        </p:nvSpPr>
        <p:spPr>
          <a:xfrm>
            <a:off x="5358219" y="4411834"/>
            <a:ext cx="2720134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96F0C-8EC1-4685-BF0B-F18F57594B42}"/>
              </a:ext>
            </a:extLst>
          </p:cNvPr>
          <p:cNvSpPr/>
          <p:nvPr/>
        </p:nvSpPr>
        <p:spPr>
          <a:xfrm>
            <a:off x="7814513" y="4546108"/>
            <a:ext cx="265814" cy="1325880"/>
          </a:xfrm>
          <a:prstGeom prst="rect">
            <a:avLst/>
          </a:prstGeom>
          <a:gradFill flip="none" rotWithShape="1">
            <a:gsLst>
              <a:gs pos="0">
                <a:srgbClr val="E3576B"/>
              </a:gs>
              <a:gs pos="50000">
                <a:srgbClr val="FFA7A7"/>
              </a:gs>
              <a:gs pos="100000">
                <a:srgbClr val="FF999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3C9023-2033-4C9B-8290-3CEF2358D349}"/>
              </a:ext>
            </a:extLst>
          </p:cNvPr>
          <p:cNvSpPr/>
          <p:nvPr/>
        </p:nvSpPr>
        <p:spPr>
          <a:xfrm>
            <a:off x="8888956" y="1532672"/>
            <a:ext cx="2917702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3C29CD-0107-417C-AF0E-C4FCACF6BCFD}"/>
              </a:ext>
            </a:extLst>
          </p:cNvPr>
          <p:cNvSpPr/>
          <p:nvPr/>
        </p:nvSpPr>
        <p:spPr>
          <a:xfrm>
            <a:off x="11421746" y="1822297"/>
            <a:ext cx="263434" cy="1167030"/>
          </a:xfrm>
          <a:prstGeom prst="rect">
            <a:avLst/>
          </a:prstGeom>
          <a:gradFill flip="none" rotWithShape="1">
            <a:gsLst>
              <a:gs pos="0">
                <a:srgbClr val="E3576B"/>
              </a:gs>
              <a:gs pos="50000">
                <a:srgbClr val="FFA7A7"/>
              </a:gs>
              <a:gs pos="100000">
                <a:srgbClr val="FF999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0A35F3-2CF1-4117-B2FF-6F98F4FEEDEC}"/>
              </a:ext>
            </a:extLst>
          </p:cNvPr>
          <p:cNvSpPr/>
          <p:nvPr/>
        </p:nvSpPr>
        <p:spPr>
          <a:xfrm>
            <a:off x="5329614" y="1587917"/>
            <a:ext cx="2720134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1DD786-36CC-4852-B5CD-E45A26668C03}"/>
              </a:ext>
            </a:extLst>
          </p:cNvPr>
          <p:cNvSpPr/>
          <p:nvPr/>
        </p:nvSpPr>
        <p:spPr>
          <a:xfrm>
            <a:off x="8900329" y="4341608"/>
            <a:ext cx="2954175" cy="14630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261696-3BCB-4C19-AE73-02D30B3F517E}"/>
              </a:ext>
            </a:extLst>
          </p:cNvPr>
          <p:cNvSpPr/>
          <p:nvPr/>
        </p:nvSpPr>
        <p:spPr>
          <a:xfrm>
            <a:off x="11407100" y="4564238"/>
            <a:ext cx="277488" cy="1234440"/>
          </a:xfrm>
          <a:prstGeom prst="rect">
            <a:avLst/>
          </a:prstGeom>
          <a:gradFill flip="none" rotWithShape="1">
            <a:gsLst>
              <a:gs pos="0">
                <a:srgbClr val="E3576B"/>
              </a:gs>
              <a:gs pos="50000">
                <a:srgbClr val="FFA7A7"/>
              </a:gs>
              <a:gs pos="100000">
                <a:srgbClr val="FF999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29B153-5B32-49A7-A773-AACBA59D4E99}"/>
              </a:ext>
            </a:extLst>
          </p:cNvPr>
          <p:cNvSpPr/>
          <p:nvPr/>
        </p:nvSpPr>
        <p:spPr>
          <a:xfrm>
            <a:off x="7775868" y="1720127"/>
            <a:ext cx="265814" cy="1307805"/>
          </a:xfrm>
          <a:prstGeom prst="rect">
            <a:avLst/>
          </a:prstGeom>
          <a:gradFill flip="none" rotWithShape="1">
            <a:gsLst>
              <a:gs pos="0">
                <a:srgbClr val="E3576B"/>
              </a:gs>
              <a:gs pos="50000">
                <a:srgbClr val="FFA7A7"/>
              </a:gs>
              <a:gs pos="100000">
                <a:srgbClr val="FF999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YaHei U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949B09-EC06-F98A-7AD2-FE1ADEC811D2}"/>
              </a:ext>
            </a:extLst>
          </p:cNvPr>
          <p:cNvSpPr txBox="1"/>
          <p:nvPr/>
        </p:nvSpPr>
        <p:spPr>
          <a:xfrm>
            <a:off x="61301" y="3216210"/>
            <a:ext cx="496710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latin typeface="Microsoft YaHei UI"/>
                <a:ea typeface="Microsoft YaHei UI"/>
                <a:cs typeface="Calibri"/>
              </a:rPr>
              <a:t>Labeled the train dataset via regex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latin typeface="Microsoft YaHei UI"/>
              <a:ea typeface="Microsoft YaHei U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latin typeface="Microsoft YaHei UI"/>
                <a:ea typeface="Microsoft YaHei UI"/>
                <a:cs typeface="Calibri"/>
              </a:rPr>
              <a:t>Trained the NLP models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latin typeface="Microsoft YaHei UI"/>
              <a:ea typeface="Microsoft YaHei U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latin typeface="Microsoft YaHei UI"/>
                <a:ea typeface="Microsoft YaHei UI"/>
                <a:cs typeface="Calibri"/>
              </a:rPr>
              <a:t>Chose BERTweet </a:t>
            </a:r>
          </a:p>
        </p:txBody>
      </p:sp>
    </p:spTree>
    <p:extLst>
      <p:ext uri="{BB962C8B-B14F-4D97-AF65-F5344CB8AC3E}">
        <p14:creationId xmlns:p14="http://schemas.microsoft.com/office/powerpoint/2010/main" val="158071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2EE91E-5C7C-409D-A9DD-40B91787B83F}"/>
              </a:ext>
            </a:extLst>
          </p:cNvPr>
          <p:cNvSpPr/>
          <p:nvPr/>
        </p:nvSpPr>
        <p:spPr>
          <a:xfrm>
            <a:off x="389022" y="327538"/>
            <a:ext cx="46035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EXPLORATORY ANALYSIS</a:t>
            </a:r>
          </a:p>
        </p:txBody>
      </p:sp>
      <p:pic>
        <p:nvPicPr>
          <p:cNvPr id="2" name="图片 8" descr="图表, 条形图&#10;&#10;已自动生成说明">
            <a:extLst>
              <a:ext uri="{FF2B5EF4-FFF2-40B4-BE49-F238E27FC236}">
                <a16:creationId xmlns:a16="http://schemas.microsoft.com/office/drawing/2014/main" id="{03E0304F-87A3-FEBA-1B43-D854D075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2" y="1917032"/>
            <a:ext cx="9633900" cy="448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 descr="图表, 条形图&#10;&#10;已自动生成说明">
            <a:extLst>
              <a:ext uri="{FF2B5EF4-FFF2-40B4-BE49-F238E27FC236}">
                <a16:creationId xmlns:a16="http://schemas.microsoft.com/office/drawing/2014/main" id="{26235AFD-04EC-5320-0B99-FB178E1E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1" y="2084405"/>
            <a:ext cx="5552434" cy="41806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BE1BA-BBD1-4B5F-9E32-D377AA9D422D}"/>
              </a:ext>
            </a:extLst>
          </p:cNvPr>
          <p:cNvSpPr/>
          <p:nvPr/>
        </p:nvSpPr>
        <p:spPr>
          <a:xfrm>
            <a:off x="389022" y="327538"/>
            <a:ext cx="46035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cap="none" spc="200">
                <a:ln w="0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EXPLORATORY ANALYSIS</a:t>
            </a:r>
          </a:p>
        </p:txBody>
      </p:sp>
      <p:pic>
        <p:nvPicPr>
          <p:cNvPr id="6" name="图片 7" descr="图表, 直方图&#10;&#10;已自动生成说明">
            <a:extLst>
              <a:ext uri="{FF2B5EF4-FFF2-40B4-BE49-F238E27FC236}">
                <a16:creationId xmlns:a16="http://schemas.microsoft.com/office/drawing/2014/main" id="{EE84A412-D1F6-3687-0D67-75DB9D76C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141" y="2084405"/>
            <a:ext cx="5926837" cy="41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7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Them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story Timeline_Win32_LH - v2" id="{CCE82847-9C1B-419F-B711-7C2A1E88ED27}" vid="{0F6B18E3-4366-4A64-9B4A-683101AD01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algn="l">
          <a:defRPr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12</Notes>
  <HiddenSlides>4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2_Office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2</cp:revision>
  <dcterms:created xsi:type="dcterms:W3CDTF">2022-05-07T22:03:43Z</dcterms:created>
  <dcterms:modified xsi:type="dcterms:W3CDTF">2022-05-12T18:32:38Z</dcterms:modified>
</cp:coreProperties>
</file>